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72" r:id="rId3"/>
    <p:sldId id="341" r:id="rId4"/>
    <p:sldId id="343" r:id="rId5"/>
    <p:sldId id="339" r:id="rId6"/>
    <p:sldId id="344" r:id="rId7"/>
    <p:sldId id="346" r:id="rId8"/>
    <p:sldId id="345" r:id="rId9"/>
    <p:sldId id="273" r:id="rId10"/>
    <p:sldId id="333" r:id="rId11"/>
    <p:sldId id="336" r:id="rId12"/>
    <p:sldId id="350" r:id="rId13"/>
    <p:sldId id="351" r:id="rId14"/>
    <p:sldId id="295" r:id="rId15"/>
    <p:sldId id="296" r:id="rId16"/>
    <p:sldId id="359" r:id="rId17"/>
    <p:sldId id="360" r:id="rId18"/>
    <p:sldId id="361" r:id="rId19"/>
    <p:sldId id="265" r:id="rId20"/>
    <p:sldId id="358" r:id="rId21"/>
    <p:sldId id="326" r:id="rId22"/>
    <p:sldId id="269" r:id="rId23"/>
    <p:sldId id="303" r:id="rId24"/>
    <p:sldId id="362" r:id="rId25"/>
    <p:sldId id="366" r:id="rId26"/>
    <p:sldId id="271" r:id="rId27"/>
    <p:sldId id="363" r:id="rId28"/>
    <p:sldId id="364" r:id="rId29"/>
    <p:sldId id="365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via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186" autoAdjust="0"/>
  </p:normalViewPr>
  <p:slideViewPr>
    <p:cSldViewPr>
      <p:cViewPr>
        <p:scale>
          <a:sx n="54" d="100"/>
          <a:sy n="54" d="100"/>
        </p:scale>
        <p:origin x="-10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0350F0-E5BD-4EC9-8B9B-CB3541C39E90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B8DCCD-E3E0-4D1E-A28B-E41C65A206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1. As a testimony of the cultural identity of a community</a:t>
            </a:r>
          </a:p>
        </p:txBody>
      </p:sp>
      <p:sp>
        <p:nvSpPr>
          <p:cNvPr id="7475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101507-A6AC-4D3E-97D9-AC31703781FE}" type="slidenum">
              <a:rPr lang="it-IT" sz="1200">
                <a:latin typeface="Calibri" pitchFamily="34" charset="0"/>
              </a:rPr>
              <a:pPr algn="r"/>
              <a:t>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err="1" smtClean="0"/>
              <a:t>Merit</a:t>
            </a:r>
            <a:r>
              <a:rPr lang="it-IT" dirty="0" smtClean="0"/>
              <a:t> </a:t>
            </a:r>
            <a:r>
              <a:rPr lang="it-IT" dirty="0" err="1" smtClean="0"/>
              <a:t>goods</a:t>
            </a:r>
            <a:r>
              <a:rPr lang="it-IT" dirty="0" smtClean="0"/>
              <a:t> are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goods</a:t>
            </a:r>
            <a:r>
              <a:rPr lang="it-IT" dirty="0" smtClean="0"/>
              <a:t> or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the </a:t>
            </a:r>
            <a:r>
              <a:rPr lang="it-IT" dirty="0" err="1" smtClean="0"/>
              <a:t>collectivity</a:t>
            </a:r>
            <a:r>
              <a:rPr lang="it-IT" dirty="0" smtClean="0"/>
              <a:t> </a:t>
            </a:r>
            <a:r>
              <a:rPr lang="it-IT" dirty="0" err="1" smtClean="0"/>
              <a:t>attributes</a:t>
            </a:r>
            <a:r>
              <a:rPr lang="it-IT" dirty="0" smtClean="0"/>
              <a:t> a </a:t>
            </a:r>
            <a:r>
              <a:rPr lang="it-IT" dirty="0" err="1" smtClean="0"/>
              <a:t>particular</a:t>
            </a:r>
            <a:r>
              <a:rPr lang="it-IT" dirty="0" smtClean="0"/>
              <a:t> social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social and </a:t>
            </a:r>
            <a:r>
              <a:rPr lang="it-IT" dirty="0" err="1" smtClean="0"/>
              <a:t>moral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community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Currently, in Italy, cultural goods are at the centre of the political, economic and institutional debate. Recent events (the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crollo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domus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gladiatori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 together with problems that have never been resolved, inflame discussions on various levels, without however, at least to date, devising a clear cut framework in which the aims and interpretative methods of the basic issues are delineated</a:t>
            </a:r>
          </a:p>
        </p:txBody>
      </p:sp>
      <p:sp>
        <p:nvSpPr>
          <p:cNvPr id="8090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1DDEB6-BFA3-437F-9341-AE78347C4C7F}" type="slidenum">
              <a:rPr lang="it-IT" sz="1200">
                <a:latin typeface="Calibri" pitchFamily="34" charset="0"/>
              </a:rPr>
              <a:pPr algn="r"/>
              <a:t>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Here is the contribution of S-Dl</a:t>
            </a:r>
          </a:p>
          <a:p>
            <a:pPr>
              <a:spcBef>
                <a:spcPct val="0"/>
              </a:spcBef>
            </a:pPr>
            <a:r>
              <a:rPr lang="en-GB" smtClean="0"/>
              <a:t>The process in itself can be material but it is intangible </a:t>
            </a:r>
          </a:p>
        </p:txBody>
      </p:sp>
      <p:sp>
        <p:nvSpPr>
          <p:cNvPr id="8806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3634F5-123F-4ECF-9184-E6D9C0201FAF}" type="slidenum">
              <a:rPr lang="it-IT" sz="1200">
                <a:latin typeface="Calibri" pitchFamily="34" charset="0"/>
              </a:rPr>
              <a:pPr algn="r"/>
              <a:t>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diverse players involved in the process of exchange, acting as integrators of resources,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interact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the basis of a mutual agreement relative to reciprocal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value proposition</a:t>
            </a:r>
            <a:endParaRPr lang="it-IT" dirty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E9723F-D826-413F-B9FA-960FBCEF25E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Aristotle explains that with regard to what the object will become in the future, the causes involved, consist in four: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27732-E6DF-4C26-9037-35F1931FFAF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Sustainability means using natural and cultural resources so that their capacity to meet human needs into the future is not diminished. </a:t>
            </a:r>
            <a:endParaRPr lang="it-IT" smtClean="0"/>
          </a:p>
        </p:txBody>
      </p:sp>
      <p:sp>
        <p:nvSpPr>
          <p:cNvPr id="522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135C50-2EBC-45F5-825E-77BFD86231E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8DCCD-E3E0-4D1E-A28B-E41C65A206B9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Although the idealistic Humanistic perspective still prevails in the approach to c.h. management</a:t>
            </a:r>
          </a:p>
        </p:txBody>
      </p:sp>
      <p:sp>
        <p:nvSpPr>
          <p:cNvPr id="70660" name="Segnaposto numero diapositiva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/>
            <a:fld id="{3A6B154B-110C-4F21-A170-AFA1F53484A2}" type="slidenum">
              <a:rPr lang="it-IT" sz="1200">
                <a:latin typeface="Calibri" pitchFamily="34" charset="0"/>
              </a:rPr>
              <a:pPr algn="r"/>
              <a:t>28</a:t>
            </a:fld>
            <a:endParaRPr lang="it-IT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0" y="6442075"/>
            <a:ext cx="6019800" cy="501650"/>
          </a:xfrm>
        </p:spPr>
        <p:txBody>
          <a:bodyPr/>
          <a:lstStyle>
            <a:lvl1pPr algn="l">
              <a:defRPr b="1" i="1" dirty="0" smtClean="0"/>
            </a:lvl1pPr>
          </a:lstStyle>
          <a:p>
            <a:pPr>
              <a:defRPr/>
            </a:pPr>
            <a:r>
              <a:rPr lang="it-IT"/>
              <a:t>Barile S., </a:t>
            </a:r>
            <a:r>
              <a:rPr lang="it-IT" err="1"/>
              <a:t>Montella</a:t>
            </a:r>
            <a:r>
              <a:rPr lang="it-IT"/>
              <a:t> M., and </a:t>
            </a:r>
            <a:r>
              <a:rPr lang="it-IT" err="1"/>
              <a:t>Saviano</a:t>
            </a:r>
            <a:r>
              <a:rPr lang="it-IT"/>
              <a:t> M.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F2EF-0F6D-4275-8644-0E8EAF4E913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CA44-95AD-43F2-8CD1-3E7AFF418C66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BD27-E0B1-4E21-8EBE-FBF9EB750A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806E-96E3-40D7-B481-48E062A1E7F8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0076-9E2D-4E9C-8F4F-392BBAC8B3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57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4288" y="6491288"/>
            <a:ext cx="2714625" cy="365125"/>
          </a:xfrm>
        </p:spPr>
        <p:txBody>
          <a:bodyPr/>
          <a:lstStyle>
            <a:lvl1pPr algn="l">
              <a:defRPr b="1" i="1" dirty="0" smtClean="0"/>
            </a:lvl1pPr>
          </a:lstStyle>
          <a:p>
            <a:pPr>
              <a:defRPr/>
            </a:pPr>
            <a:r>
              <a:rPr lang="it-IT"/>
              <a:t>Barile S., </a:t>
            </a:r>
            <a:r>
              <a:rPr lang="it-IT" err="1"/>
              <a:t>Montella</a:t>
            </a:r>
            <a:r>
              <a:rPr lang="it-IT"/>
              <a:t> M., and </a:t>
            </a:r>
            <a:r>
              <a:rPr lang="it-IT" err="1"/>
              <a:t>Saviano</a:t>
            </a:r>
            <a:r>
              <a:rPr lang="it-IT"/>
              <a:t> M.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44E0-C78C-46F4-9220-460A543CB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11EA-7FD0-4DBB-AAA4-CF2D0F9B069B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47B9-3A84-422D-A363-3B1D049E0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9B08-55E3-444B-AF2B-AE44D541A93B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CD36-5426-458A-91AE-F90F0E6888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49DA-6E6A-443C-BC33-DC5FA4167155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5EA8-1A2C-4823-82DE-B2AD13F7C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3427-2746-41FB-97C7-A26FE1A050C4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534A-4111-4D3C-9F5E-337B5B59C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DA5F-433C-4AB1-BBCF-9FA93BB439FF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89DE-C861-47AD-8293-4A1482CB47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B15D-857E-44EC-8E0A-E827BA870E67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C2E3-F1A1-49EC-8AC3-DB95CAD539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DFCE-D935-45BB-8993-83C464BBC8F3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525E-2121-423D-A3D8-C6C2205C25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1A9085-B9E9-4F46-A153-0323F34EABA3}" type="datetimeFigureOut">
              <a:rPr lang="it-IT"/>
              <a:pPr>
                <a:defRPr/>
              </a:pPr>
              <a:t>17/06/2011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64369C-3C21-4248-9A10-7053776F47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Autofit/>
          </a:bodyPr>
          <a:lstStyle/>
          <a:p>
            <a:pPr algn="r"/>
            <a:r>
              <a:rPr lang="en-US" sz="2800" b="1" i="1" dirty="0" smtClean="0">
                <a:solidFill>
                  <a:srgbClr val="0B5395"/>
                </a:solidFill>
                <a:latin typeface="Baskerville Old Face" pitchFamily="18" charset="0"/>
              </a:rPr>
              <a:t>The Enhancement, Value and Viability of Cultural Heritage.</a:t>
            </a:r>
            <a:r>
              <a:rPr lang="it-IT" sz="2800" b="1" dirty="0" smtClean="0">
                <a:solidFill>
                  <a:srgbClr val="0B5395"/>
                </a:solidFill>
                <a:latin typeface="Baskerville Old Face" pitchFamily="18" charset="0"/>
              </a:rPr>
              <a:t/>
            </a:r>
            <a:br>
              <a:rPr lang="it-IT" sz="2800" b="1" dirty="0" smtClean="0">
                <a:solidFill>
                  <a:srgbClr val="0B5395"/>
                </a:solidFill>
                <a:latin typeface="Baskerville Old Face" pitchFamily="18" charset="0"/>
              </a:rPr>
            </a:br>
            <a:r>
              <a:rPr lang="en-US" sz="2800" b="1" i="1" dirty="0" smtClean="0">
                <a:solidFill>
                  <a:srgbClr val="0B5395"/>
                </a:solidFill>
                <a:latin typeface="Baskerville Old Face" pitchFamily="18" charset="0"/>
              </a:rPr>
              <a:t>Towards a Service-Based Systems Approach</a:t>
            </a:r>
            <a:endParaRPr lang="it-IT" sz="2800" b="1" dirty="0" smtClean="0">
              <a:solidFill>
                <a:srgbClr val="0B5395"/>
              </a:solidFill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500" y="6500813"/>
            <a:ext cx="6215063" cy="4667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Colosseum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,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One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the Seven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Wonders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the World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6" descr="Naples Forum 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35861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3.gstatic.com/images?q=tbn:ANd9GcRQbEuf22tK7ximmK-Fc_Yx-PUdfJNCEzIKg2K2sdANNQ28ICRYHA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285752" y="4714884"/>
            <a:ext cx="257709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429000" y="3786188"/>
            <a:ext cx="5653088" cy="1204912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Sergio Barile,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Sapienza”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University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Rome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Massimo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Montella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University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Macerata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Marialuisa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Saviano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University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Salerno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490913" y="1009650"/>
            <a:ext cx="5653087" cy="12049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Capri, 14-17 </a:t>
            </a:r>
            <a:r>
              <a:rPr lang="it-IT" sz="2400" b="1" dirty="0" err="1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June</a:t>
            </a:r>
            <a:r>
              <a:rPr lang="it-IT" sz="2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55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C000"/>
                </a:solidFill>
              </a:rPr>
              <a:t>The (VSA) as framework of reference </a:t>
            </a:r>
            <a:endParaRPr lang="it-IT" sz="4000" b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6725" y="1628775"/>
            <a:ext cx="8208963" cy="21605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900" dirty="0" smtClean="0">
                <a:solidFill>
                  <a:schemeClr val="tx2"/>
                </a:solidFill>
              </a:rPr>
              <a:t>On the basis of the </a:t>
            </a:r>
            <a:r>
              <a:rPr lang="it-IT" sz="2900" i="1" dirty="0" err="1" smtClean="0">
                <a:solidFill>
                  <a:srgbClr val="0B5395"/>
                </a:solidFill>
              </a:rPr>
              <a:t>structure-system</a:t>
            </a:r>
            <a:r>
              <a:rPr lang="it-IT" sz="2900" i="1" dirty="0" smtClean="0">
                <a:solidFill>
                  <a:srgbClr val="0B5395"/>
                </a:solidFill>
              </a:rPr>
              <a:t> </a:t>
            </a:r>
            <a:r>
              <a:rPr lang="it-IT" sz="2900" dirty="0" err="1" smtClean="0">
                <a:solidFill>
                  <a:srgbClr val="0B5395"/>
                </a:solidFill>
              </a:rPr>
              <a:t>paradigm</a:t>
            </a:r>
            <a:r>
              <a:rPr lang="it-IT" sz="2900" dirty="0" smtClean="0">
                <a:solidFill>
                  <a:srgbClr val="0B5395"/>
                </a:solidFill>
              </a:rPr>
              <a:t>, (</a:t>
            </a:r>
            <a:r>
              <a:rPr lang="it-IT" sz="2900" b="1" i="1" dirty="0" err="1" smtClean="0">
                <a:solidFill>
                  <a:srgbClr val="0B5395"/>
                </a:solidFill>
              </a:rPr>
              <a:t>vSa</a:t>
            </a:r>
            <a:r>
              <a:rPr lang="it-IT" sz="2900" b="1" i="1" dirty="0" smtClean="0">
                <a:solidFill>
                  <a:srgbClr val="0B5395"/>
                </a:solidFill>
              </a:rPr>
              <a:t>) </a:t>
            </a:r>
            <a:r>
              <a:rPr lang="en-US" sz="2900" dirty="0" smtClean="0">
                <a:solidFill>
                  <a:schemeClr val="tx2"/>
                </a:solidFill>
              </a:rPr>
              <a:t>envisages fundamental shifts in </a:t>
            </a:r>
            <a:r>
              <a:rPr lang="it-IT" sz="2900" dirty="0" err="1" smtClean="0">
                <a:solidFill>
                  <a:srgbClr val="0B5395"/>
                </a:solidFill>
              </a:rPr>
              <a:t>perspective</a:t>
            </a:r>
            <a:r>
              <a:rPr lang="it-IT" sz="2900" dirty="0" smtClean="0">
                <a:solidFill>
                  <a:srgbClr val="0B5395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B5395"/>
                </a:solidFill>
              </a:rPr>
              <a:t>(Beer, 1972; </a:t>
            </a:r>
            <a:r>
              <a:rPr lang="en-US" sz="2000" dirty="0" err="1" smtClean="0">
                <a:solidFill>
                  <a:srgbClr val="0B5395"/>
                </a:solidFill>
              </a:rPr>
              <a:t>Golinelli</a:t>
            </a:r>
            <a:r>
              <a:rPr lang="en-US" sz="2000" dirty="0" smtClean="0">
                <a:solidFill>
                  <a:srgbClr val="0B5395"/>
                </a:solidFill>
              </a:rPr>
              <a:t>, 2000, 2005, 2010; </a:t>
            </a:r>
            <a:r>
              <a:rPr lang="en-US" sz="2000" dirty="0" err="1" smtClean="0">
                <a:solidFill>
                  <a:srgbClr val="0B5395"/>
                </a:solidFill>
              </a:rPr>
              <a:t>Barile</a:t>
            </a:r>
            <a:r>
              <a:rPr lang="en-US" sz="2000" dirty="0" smtClean="0">
                <a:solidFill>
                  <a:srgbClr val="0B5395"/>
                </a:solidFill>
              </a:rPr>
              <a:t>, 2000, 2006, 2009)</a:t>
            </a:r>
            <a:r>
              <a:rPr lang="it-IT" sz="2000" dirty="0" smtClean="0">
                <a:solidFill>
                  <a:srgbClr val="0B5395"/>
                </a:solidFill>
              </a:rPr>
              <a:t>:</a:t>
            </a:r>
            <a:endParaRPr lang="it-IT" sz="2900" dirty="0" smtClean="0">
              <a:solidFill>
                <a:srgbClr val="0B5395"/>
              </a:solidFill>
            </a:endParaRPr>
          </a:p>
          <a:p>
            <a:pPr marL="1147763" lvl="2">
              <a:lnSpc>
                <a:spcPct val="80000"/>
              </a:lnSpc>
            </a:pPr>
            <a:endParaRPr lang="it-IT" sz="2100" dirty="0" smtClean="0">
              <a:solidFill>
                <a:srgbClr val="0B5395"/>
              </a:solidFill>
            </a:endParaRPr>
          </a:p>
          <a:p>
            <a:pPr marL="1147763" lvl="2">
              <a:lnSpc>
                <a:spcPct val="80000"/>
              </a:lnSpc>
            </a:pPr>
            <a:r>
              <a:rPr lang="it-IT" sz="2500" dirty="0" err="1" smtClean="0">
                <a:solidFill>
                  <a:srgbClr val="0B5395"/>
                </a:solidFill>
              </a:rPr>
              <a:t>reductionist</a:t>
            </a:r>
            <a:r>
              <a:rPr lang="it-IT" sz="2500" dirty="0" smtClean="0">
                <a:solidFill>
                  <a:srgbClr val="0B5395"/>
                </a:solidFill>
              </a:rPr>
              <a:t> 	</a:t>
            </a:r>
            <a:r>
              <a:rPr lang="it-IT" sz="2500" dirty="0" err="1" smtClean="0">
                <a:solidFill>
                  <a:srgbClr val="0B5395"/>
                </a:solidFill>
              </a:rPr>
              <a:t>relational</a:t>
            </a:r>
            <a:r>
              <a:rPr lang="it-IT" sz="2500" dirty="0" smtClean="0">
                <a:solidFill>
                  <a:srgbClr val="0B5395"/>
                </a:solidFill>
              </a:rPr>
              <a:t> 	</a:t>
            </a:r>
            <a:r>
              <a:rPr lang="it-IT" sz="2500" dirty="0" err="1" smtClean="0">
                <a:solidFill>
                  <a:srgbClr val="0B5395"/>
                </a:solidFill>
              </a:rPr>
              <a:t>systems</a:t>
            </a:r>
            <a:r>
              <a:rPr lang="it-IT" sz="2500" dirty="0" smtClean="0">
                <a:solidFill>
                  <a:srgbClr val="0B5395"/>
                </a:solidFill>
              </a:rPr>
              <a:t> </a:t>
            </a:r>
            <a:r>
              <a:rPr lang="it-IT" sz="2500" dirty="0" err="1" smtClean="0">
                <a:solidFill>
                  <a:srgbClr val="0B5395"/>
                </a:solidFill>
              </a:rPr>
              <a:t>approach</a:t>
            </a:r>
            <a:endParaRPr lang="it-IT" sz="2500" dirty="0" smtClean="0">
              <a:solidFill>
                <a:srgbClr val="0B5395"/>
              </a:solidFill>
            </a:endParaRPr>
          </a:p>
          <a:p>
            <a:pPr marL="1147763" lvl="2">
              <a:lnSpc>
                <a:spcPct val="80000"/>
              </a:lnSpc>
            </a:pPr>
            <a:r>
              <a:rPr lang="it-IT" sz="2500" dirty="0" err="1" smtClean="0">
                <a:solidFill>
                  <a:srgbClr val="0B5395"/>
                </a:solidFill>
              </a:rPr>
              <a:t>parts</a:t>
            </a:r>
            <a:r>
              <a:rPr lang="it-IT" sz="2500" dirty="0" smtClean="0">
                <a:solidFill>
                  <a:srgbClr val="0B5395"/>
                </a:solidFill>
              </a:rPr>
              <a:t>		 relations 	</a:t>
            </a:r>
            <a:r>
              <a:rPr lang="it-IT" sz="2500" dirty="0" err="1" smtClean="0">
                <a:solidFill>
                  <a:srgbClr val="0B5395"/>
                </a:solidFill>
              </a:rPr>
              <a:t>whole</a:t>
            </a:r>
            <a:r>
              <a:rPr lang="it-IT" sz="2500" dirty="0" smtClean="0">
                <a:solidFill>
                  <a:srgbClr val="0B5395"/>
                </a:solidFill>
              </a:rPr>
              <a:t> </a:t>
            </a:r>
            <a:endParaRPr lang="en-US" sz="2000" dirty="0" smtClean="0">
              <a:solidFill>
                <a:srgbClr val="0B5395"/>
              </a:solidFill>
            </a:endParaRPr>
          </a:p>
        </p:txBody>
      </p:sp>
      <p:pic>
        <p:nvPicPr>
          <p:cNvPr id="21508" name="Oggetto 11"/>
          <p:cNvPicPr>
            <a:picLocks noChangeArrowheads="1"/>
          </p:cNvPicPr>
          <p:nvPr/>
        </p:nvPicPr>
        <p:blipFill>
          <a:blip r:embed="rId2"/>
          <a:srcRect b="-333"/>
          <a:stretch>
            <a:fillRect/>
          </a:stretch>
        </p:blipFill>
        <p:spPr bwMode="auto">
          <a:xfrm>
            <a:off x="1714480" y="3571877"/>
            <a:ext cx="5307031" cy="324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700338" y="3286124"/>
            <a:ext cx="3603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568696" y="2928934"/>
            <a:ext cx="3603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643438" y="3286124"/>
            <a:ext cx="3603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568960" y="2928934"/>
            <a:ext cx="3603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343505" y="6528970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2011, www.asvsa.com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FFC000"/>
                </a:solidFill>
              </a:rPr>
              <a:t>The S-Dl as theory of interaction </a:t>
            </a:r>
            <a:endParaRPr lang="it-IT" sz="3600" b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shift  from 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G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oods-Dominant Logic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to a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Service-Dominant Logic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which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 generated in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context and dynamically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Vargo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Lusch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2004;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Lusch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Vargo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2006;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Brodie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at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., 2006;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Gummesson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E.,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Lusch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R.F.,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Vargo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S. L., 2009,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Gummesson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E., 2010)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corresponds to the shift from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reductionist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to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systems approach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932800" cy="24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14282" y="4214818"/>
            <a:ext cx="47148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S-DL,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value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not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“incorporated”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the product or service but is a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value proposition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emerges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process of co-creation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value in use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Focus is on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interaction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 line with a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systems thinking perspective.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1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7900987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C000"/>
                </a:solidFill>
              </a:rPr>
              <a:t>The Many-to-many </a:t>
            </a:r>
            <a:br>
              <a:rPr lang="en-US" sz="3600" b="1" i="1" dirty="0" smtClean="0">
                <a:solidFill>
                  <a:srgbClr val="FFC000"/>
                </a:solidFill>
              </a:rPr>
            </a:br>
            <a:r>
              <a:rPr lang="en-US" sz="3600" b="1" i="1" dirty="0" smtClean="0">
                <a:solidFill>
                  <a:srgbClr val="FFC000"/>
                </a:solidFill>
              </a:rPr>
              <a:t>as network relational approach  </a:t>
            </a:r>
            <a:endParaRPr lang="it-IT" sz="3600" b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8401050" cy="5043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It suggests a shift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from parts to relations that marks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turning point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change of paradigm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(Relationship Marketing,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Gronroos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1996;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Gummesson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2008)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broader perspectives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Network Theories 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Lorenzoni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1992;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Hakansson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2009;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Stampacchia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2009)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distinguishing between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dyadic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network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level of relations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Golinelli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2010, 2011) suggest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 further shift in focus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from a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one to one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dyadic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to a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many to many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configuration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Gummesson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2004; 2006)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represents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 more suitable structural organization for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complex service systems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Barile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Polese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2010). 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43446"/>
            <a:ext cx="61964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7000911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Gummesson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,  2006.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71563" y="274638"/>
            <a:ext cx="7615237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C000"/>
                </a:solidFill>
              </a:rPr>
              <a:t>The SSME as a corpus </a:t>
            </a:r>
            <a:br>
              <a:rPr lang="en-US" sz="4000" b="1" i="1" dirty="0" smtClean="0">
                <a:solidFill>
                  <a:srgbClr val="FFC000"/>
                </a:solidFill>
              </a:rPr>
            </a:br>
            <a:r>
              <a:rPr lang="en-US" sz="4000" b="1" i="1" dirty="0" smtClean="0">
                <a:solidFill>
                  <a:srgbClr val="FFC000"/>
                </a:solidFill>
              </a:rPr>
              <a:t>of inter-disciplinary knowledge</a:t>
            </a:r>
            <a:r>
              <a:rPr lang="en-US" sz="4000" b="1" i="1" dirty="0" smtClean="0">
                <a:solidFill>
                  <a:schemeClr val="hlink"/>
                </a:solidFill>
              </a:rPr>
              <a:t> </a:t>
            </a:r>
            <a:endParaRPr lang="it-IT" sz="4000" b="1" i="1" dirty="0" smtClean="0">
              <a:solidFill>
                <a:schemeClr val="hlink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13239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B5395"/>
                </a:solidFill>
              </a:rPr>
              <a:t>Suggesting the opportunity to construe a general corpus of knowledge for the management of service systems</a:t>
            </a:r>
            <a:r>
              <a:rPr lang="en-US" sz="2400" i="1" dirty="0" smtClean="0">
                <a:solidFill>
                  <a:srgbClr val="0B5395"/>
                </a:solidFill>
              </a:rPr>
              <a:t>,</a:t>
            </a:r>
            <a:r>
              <a:rPr lang="en-US" sz="2400" dirty="0" smtClean="0">
                <a:solidFill>
                  <a:srgbClr val="0B5395"/>
                </a:solidFill>
              </a:rPr>
              <a:t> </a:t>
            </a:r>
            <a:r>
              <a:rPr lang="en-US" sz="2400" i="1" dirty="0" smtClean="0">
                <a:solidFill>
                  <a:srgbClr val="0B5395"/>
                </a:solidFill>
              </a:rPr>
              <a:t>SSME </a:t>
            </a:r>
            <a:r>
              <a:rPr lang="en-US" sz="2400" dirty="0" smtClean="0">
                <a:solidFill>
                  <a:srgbClr val="0B5395"/>
                </a:solidFill>
              </a:rPr>
              <a:t> proposes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B5395"/>
                </a:solidFill>
              </a:rPr>
              <a:t>a shift from a </a:t>
            </a:r>
            <a:r>
              <a:rPr lang="en-US" sz="2400" b="1" i="1" dirty="0" smtClean="0">
                <a:solidFill>
                  <a:srgbClr val="0B5395"/>
                </a:solidFill>
              </a:rPr>
              <a:t>multidisciplinary</a:t>
            </a:r>
            <a:r>
              <a:rPr lang="en-US" sz="2400" b="1" dirty="0" smtClean="0">
                <a:solidFill>
                  <a:srgbClr val="0B5395"/>
                </a:solidFill>
              </a:rPr>
              <a:t> </a:t>
            </a:r>
            <a:r>
              <a:rPr lang="en-US" sz="2400" dirty="0" smtClean="0">
                <a:solidFill>
                  <a:srgbClr val="0B5395"/>
                </a:solidFill>
              </a:rPr>
              <a:t>to an </a:t>
            </a:r>
            <a:r>
              <a:rPr lang="en-US" sz="2400" b="1" i="1" dirty="0" smtClean="0">
                <a:solidFill>
                  <a:srgbClr val="0B5395"/>
                </a:solidFill>
              </a:rPr>
              <a:t>interdisciplinary </a:t>
            </a:r>
            <a:r>
              <a:rPr lang="en-US" sz="2400" dirty="0" smtClean="0">
                <a:solidFill>
                  <a:srgbClr val="0B5395"/>
                </a:solidFill>
              </a:rPr>
              <a:t>approach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50" y="4522788"/>
            <a:ext cx="3643313" cy="14652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0B5395"/>
                </a:solidFill>
                <a:latin typeface="Calibri" pitchFamily="34" charset="0"/>
              </a:rPr>
              <a:t>(Spohrer and Maglio, 2007; Maglio and Spohrer, 2008; Spohrer and Kwan, 2008; Maglio </a:t>
            </a:r>
            <a:r>
              <a:rPr lang="en-US" i="1">
                <a:solidFill>
                  <a:srgbClr val="0B5395"/>
                </a:solidFill>
                <a:latin typeface="Calibri" pitchFamily="34" charset="0"/>
              </a:rPr>
              <a:t>et al.</a:t>
            </a:r>
            <a:r>
              <a:rPr lang="en-US">
                <a:solidFill>
                  <a:srgbClr val="0B5395"/>
                </a:solidFill>
                <a:latin typeface="Calibri" pitchFamily="34" charset="0"/>
              </a:rPr>
              <a:t>, 2009, 2010; Spohrer </a:t>
            </a:r>
            <a:r>
              <a:rPr lang="en-US" i="1">
                <a:solidFill>
                  <a:srgbClr val="0B5395"/>
                </a:solidFill>
                <a:latin typeface="Calibri" pitchFamily="34" charset="0"/>
              </a:rPr>
              <a:t>et al</a:t>
            </a:r>
            <a:r>
              <a:rPr lang="en-US">
                <a:solidFill>
                  <a:srgbClr val="0B5395"/>
                </a:solidFill>
                <a:latin typeface="Calibri" pitchFamily="34" charset="0"/>
              </a:rPr>
              <a:t>., 2010; Ng </a:t>
            </a:r>
            <a:r>
              <a:rPr lang="en-US" i="1">
                <a:solidFill>
                  <a:srgbClr val="0B5395"/>
                </a:solidFill>
                <a:latin typeface="Calibri" pitchFamily="34" charset="0"/>
              </a:rPr>
              <a:t>et al.</a:t>
            </a:r>
            <a:r>
              <a:rPr lang="en-US">
                <a:solidFill>
                  <a:srgbClr val="0B5395"/>
                </a:solidFill>
                <a:latin typeface="Calibri" pitchFamily="34" charset="0"/>
              </a:rPr>
              <a:t>, 2010).</a:t>
            </a:r>
            <a:endParaRPr lang="it-IT">
              <a:solidFill>
                <a:srgbClr val="0B5395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25" y="6611938"/>
            <a:ext cx="3071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just">
              <a:defRPr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Adapted from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IfM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IBM. 2008:11.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332" y="3214686"/>
            <a:ext cx="44441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Findings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Towards an innovative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vision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cultural heritage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cultural value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Towards a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n innovative </a:t>
            </a:r>
            <a:r>
              <a:rPr lang="en-GB" sz="2800" b="1" i="1" dirty="0" smtClean="0">
                <a:solidFill>
                  <a:schemeClr val="accent1">
                    <a:lumMod val="75000"/>
                  </a:schemeClr>
                </a:solidFill>
              </a:rPr>
              <a:t>service-based systems perspective 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(the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Goods-Product-Service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Matrix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of cultural heritage)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Towards a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triple target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sustainable viability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for  cultural heritage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Towards a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Many-to-many network approach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for the governance of a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Cultural Heritage Territorial System</a:t>
            </a:r>
            <a:endParaRPr lang="it-IT" sz="28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29563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C000"/>
                </a:solidFill>
              </a:rPr>
              <a:t>1. Towards an innovative vision of cultural heritage and cultural value</a:t>
            </a:r>
            <a:endParaRPr lang="it-IT" sz="3600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715436" cy="5143512"/>
          </a:xfrm>
        </p:spPr>
        <p:txBody>
          <a:bodyPr>
            <a:noAutofit/>
          </a:bodyPr>
          <a:lstStyle/>
          <a:p>
            <a:pPr marL="1158875" indent="-1158875">
              <a:buFont typeface="Arial" charset="0"/>
              <a:buNone/>
            </a:pPr>
            <a:r>
              <a:rPr lang="en-US" sz="2800" b="1" dirty="0" smtClean="0">
                <a:solidFill>
                  <a:srgbClr val="0B5395"/>
                </a:solidFill>
              </a:rPr>
              <a:t>A shift</a:t>
            </a:r>
          </a:p>
          <a:p>
            <a:pPr marL="1158875" indent="-1158875">
              <a:buFont typeface="Arial" charset="0"/>
              <a:buNone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 traditional dominant view of cultural “goods”</a:t>
            </a:r>
          </a:p>
          <a:p>
            <a:pPr marL="266700" indent="-266700">
              <a:buFontTx/>
              <a:buChar char="-"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object-based, static, structural, tangible</a:t>
            </a:r>
          </a:p>
          <a:p>
            <a:pPr marL="266700" indent="-266700">
              <a:buFontTx/>
              <a:buChar char="-"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presumed intrinsic value</a:t>
            </a:r>
          </a:p>
          <a:p>
            <a:pPr marL="1158875" indent="-1158875">
              <a:buFont typeface="Arial" charset="0"/>
              <a:buNone/>
            </a:pP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(cultural goods exposed in museums)</a:t>
            </a:r>
          </a:p>
          <a:p>
            <a:pPr marL="1158875" indent="-1158875">
              <a:buFont typeface="Arial" charset="0"/>
              <a:buNone/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58875" indent="-1158875">
              <a:buNone/>
            </a:pPr>
            <a:endParaRPr 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58875" indent="-1158875">
              <a:buFont typeface="Arial" charset="0"/>
              <a:buNone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new service conception of cultural heritage</a:t>
            </a:r>
          </a:p>
          <a:p>
            <a:pPr marL="182563" indent="-182563">
              <a:buFontTx/>
              <a:buChar char="-"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subjective, process-based</a:t>
            </a:r>
            <a:r>
              <a:rPr lang="en-GB" sz="2400" b="1" i="1" smtClean="0">
                <a:solidFill>
                  <a:schemeClr val="accent1">
                    <a:lumMod val="75000"/>
                  </a:schemeClr>
                </a:solidFill>
              </a:rPr>
              <a:t>, dynamic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, contextual, interactive</a:t>
            </a:r>
            <a:r>
              <a:rPr lang="en-GB" sz="2400" b="1" i="1" smtClean="0">
                <a:solidFill>
                  <a:schemeClr val="accent1">
                    <a:lumMod val="75000"/>
                  </a:schemeClr>
                </a:solidFill>
              </a:rPr>
              <a:t>, systemic, intangible</a:t>
            </a:r>
            <a:endParaRPr lang="en-GB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>
              <a:buFontTx/>
              <a:buChar char="-"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emergent value in use</a:t>
            </a:r>
          </a:p>
          <a:p>
            <a:pPr marL="1158875" indent="-1158875">
              <a:buNone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(testimony of communities’ cultural identity through cultural service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B5395"/>
                </a:solidFill>
              </a:rPr>
              <a:t>“New” </a:t>
            </a:r>
            <a:r>
              <a:rPr lang="it-IT" sz="3600" b="1" dirty="0" err="1" smtClean="0">
                <a:solidFill>
                  <a:srgbClr val="0B5395"/>
                </a:solidFill>
              </a:rPr>
              <a:t>insights</a:t>
            </a:r>
            <a:r>
              <a:rPr lang="it-IT" sz="3600" b="1" dirty="0" smtClean="0">
                <a:solidFill>
                  <a:srgbClr val="0B5395"/>
                </a:solidFill>
              </a:rPr>
              <a:t> </a:t>
            </a:r>
            <a:br>
              <a:rPr lang="it-IT" sz="3600" b="1" dirty="0" smtClean="0">
                <a:solidFill>
                  <a:srgbClr val="0B5395"/>
                </a:solidFill>
              </a:rPr>
            </a:br>
            <a:r>
              <a:rPr lang="it-IT" sz="3600" b="1" dirty="0" err="1" smtClean="0">
                <a:solidFill>
                  <a:srgbClr val="0B5395"/>
                </a:solidFill>
              </a:rPr>
              <a:t>from</a:t>
            </a:r>
            <a:r>
              <a:rPr lang="it-IT" sz="3600" b="1" dirty="0" smtClean="0">
                <a:solidFill>
                  <a:srgbClr val="0B5395"/>
                </a:solidFill>
              </a:rPr>
              <a:t> </a:t>
            </a:r>
            <a:r>
              <a:rPr lang="it-IT" sz="3600" b="1" dirty="0" err="1" smtClean="0">
                <a:solidFill>
                  <a:srgbClr val="0B5395"/>
                </a:solidFill>
              </a:rPr>
              <a:t>our</a:t>
            </a:r>
            <a:r>
              <a:rPr lang="it-IT" sz="3600" b="1" dirty="0" smtClean="0">
                <a:solidFill>
                  <a:srgbClr val="0B5395"/>
                </a:solidFill>
              </a:rPr>
              <a:t> “</a:t>
            </a:r>
            <a:r>
              <a:rPr lang="it-IT" sz="3600" b="1" dirty="0" err="1" smtClean="0">
                <a:solidFill>
                  <a:srgbClr val="0B5395"/>
                </a:solidFill>
              </a:rPr>
              <a:t>knowledge</a:t>
            </a:r>
            <a:r>
              <a:rPr lang="it-IT" sz="3600" b="1" dirty="0" smtClean="0">
                <a:solidFill>
                  <a:srgbClr val="0B5395"/>
                </a:solidFill>
              </a:rPr>
              <a:t> </a:t>
            </a:r>
            <a:r>
              <a:rPr lang="it-IT" sz="3600" b="1" dirty="0" err="1" smtClean="0">
                <a:solidFill>
                  <a:srgbClr val="0B5395"/>
                </a:solidFill>
              </a:rPr>
              <a:t>heritage</a:t>
            </a:r>
            <a:r>
              <a:rPr lang="it-IT" sz="3600" b="1" dirty="0" smtClean="0">
                <a:solidFill>
                  <a:srgbClr val="0B5395"/>
                </a:solidFill>
              </a:rPr>
              <a:t>”</a:t>
            </a:r>
            <a:endParaRPr lang="it-IT" sz="3600" b="1" i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46309"/>
            <a:ext cx="8329642" cy="474027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0B5395"/>
                </a:solidFill>
              </a:rPr>
              <a:t>The shift from a “</a:t>
            </a:r>
            <a:r>
              <a:rPr lang="en-US" sz="2200" b="1" dirty="0" smtClean="0">
                <a:solidFill>
                  <a:srgbClr val="0B5395"/>
                </a:solidFill>
              </a:rPr>
              <a:t>tangible”</a:t>
            </a:r>
            <a:r>
              <a:rPr lang="en-US" sz="2200" dirty="0" smtClean="0">
                <a:solidFill>
                  <a:srgbClr val="0B5395"/>
                </a:solidFill>
              </a:rPr>
              <a:t> to an “</a:t>
            </a:r>
            <a:r>
              <a:rPr lang="en-US" sz="2200" b="1" dirty="0" smtClean="0">
                <a:solidFill>
                  <a:srgbClr val="0B5395"/>
                </a:solidFill>
              </a:rPr>
              <a:t>intangible</a:t>
            </a:r>
            <a:r>
              <a:rPr lang="en-US" sz="2200" dirty="0" smtClean="0">
                <a:solidFill>
                  <a:srgbClr val="0B5395"/>
                </a:solidFill>
              </a:rPr>
              <a:t>” view suggests to more deeply understand the meaning of the attribute “tangible”, that, in effect, seems to express the possibility of </a:t>
            </a:r>
            <a:r>
              <a:rPr lang="en-US" sz="2200" b="1" i="1" dirty="0" smtClean="0">
                <a:solidFill>
                  <a:srgbClr val="0B5395"/>
                </a:solidFill>
              </a:rPr>
              <a:t>delimiting and drawing boundaries </a:t>
            </a:r>
            <a:r>
              <a:rPr lang="en-US" sz="2200" i="1" dirty="0" smtClean="0">
                <a:solidFill>
                  <a:srgbClr val="0B5395"/>
                </a:solidFill>
              </a:rPr>
              <a:t>of the observed object</a:t>
            </a:r>
            <a:r>
              <a:rPr lang="en-US" sz="2200" dirty="0" smtClean="0">
                <a:solidFill>
                  <a:srgbClr val="0B5395"/>
                </a:solidFill>
              </a:rPr>
              <a:t>.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0B5395"/>
              </a:solidFill>
            </a:endParaRP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rgbClr val="0B5395"/>
                </a:solidFill>
              </a:rPr>
              <a:t>The need, in actual fact, is to </a:t>
            </a:r>
            <a:r>
              <a:rPr lang="en-US" sz="2200" b="1" dirty="0" smtClean="0">
                <a:solidFill>
                  <a:srgbClr val="0B5395"/>
                </a:solidFill>
              </a:rPr>
              <a:t>delimit:</a:t>
            </a:r>
          </a:p>
          <a:p>
            <a:pPr marL="514350" indent="-514350">
              <a:lnSpc>
                <a:spcPct val="80000"/>
              </a:lnSpc>
              <a:buFontTx/>
              <a:buChar char="-"/>
            </a:pPr>
            <a:r>
              <a:rPr lang="en-US" sz="2200" dirty="0" smtClean="0">
                <a:solidFill>
                  <a:srgbClr val="0B5395"/>
                </a:solidFill>
              </a:rPr>
              <a:t>a </a:t>
            </a:r>
            <a:r>
              <a:rPr lang="en-US" sz="2200" b="1" dirty="0" smtClean="0">
                <a:solidFill>
                  <a:srgbClr val="0B5395"/>
                </a:solidFill>
              </a:rPr>
              <a:t>specific </a:t>
            </a:r>
            <a:r>
              <a:rPr lang="en-US" sz="2200" b="1" i="1" dirty="0" smtClean="0">
                <a:solidFill>
                  <a:srgbClr val="0B5395"/>
                </a:solidFill>
              </a:rPr>
              <a:t>cause</a:t>
            </a:r>
            <a:r>
              <a:rPr lang="en-US" sz="2200" b="1" dirty="0" smtClean="0">
                <a:solidFill>
                  <a:srgbClr val="0B5395"/>
                </a:solidFill>
              </a:rPr>
              <a:t> </a:t>
            </a:r>
            <a:r>
              <a:rPr lang="en-US" sz="2200" dirty="0" smtClean="0">
                <a:solidFill>
                  <a:srgbClr val="0B5395"/>
                </a:solidFill>
              </a:rPr>
              <a:t>connected to </a:t>
            </a:r>
          </a:p>
          <a:p>
            <a:pPr marL="514350" indent="-514350">
              <a:lnSpc>
                <a:spcPct val="80000"/>
              </a:lnSpc>
              <a:buFontTx/>
              <a:buChar char="-"/>
            </a:pPr>
            <a:r>
              <a:rPr lang="en-US" sz="2200" dirty="0" smtClean="0">
                <a:solidFill>
                  <a:srgbClr val="0B5395"/>
                </a:solidFill>
              </a:rPr>
              <a:t>a </a:t>
            </a:r>
            <a:r>
              <a:rPr lang="en-US" sz="2200" b="1" dirty="0" smtClean="0">
                <a:solidFill>
                  <a:srgbClr val="0B5395"/>
                </a:solidFill>
              </a:rPr>
              <a:t>specific </a:t>
            </a:r>
            <a:r>
              <a:rPr lang="en-US" sz="2200" b="1" i="1" dirty="0" smtClean="0">
                <a:solidFill>
                  <a:srgbClr val="0B5395"/>
                </a:solidFill>
              </a:rPr>
              <a:t>effect</a:t>
            </a:r>
            <a:r>
              <a:rPr lang="en-US" sz="2200" dirty="0" smtClean="0">
                <a:solidFill>
                  <a:srgbClr val="0B5395"/>
                </a:solidFill>
              </a:rPr>
              <a:t>, which achieves </a:t>
            </a:r>
          </a:p>
          <a:p>
            <a:pPr marL="514350" indent="-514350">
              <a:lnSpc>
                <a:spcPct val="80000"/>
              </a:lnSpc>
              <a:buFontTx/>
              <a:buChar char="-"/>
            </a:pPr>
            <a:r>
              <a:rPr lang="en-US" sz="2200" dirty="0" smtClean="0">
                <a:solidFill>
                  <a:srgbClr val="0B5395"/>
                </a:solidFill>
              </a:rPr>
              <a:t>a </a:t>
            </a:r>
            <a:r>
              <a:rPr lang="en-US" sz="2200" b="1" dirty="0" smtClean="0">
                <a:solidFill>
                  <a:srgbClr val="0B5395"/>
                </a:solidFill>
              </a:rPr>
              <a:t>specific </a:t>
            </a:r>
            <a:r>
              <a:rPr lang="en-US" sz="2200" b="1" i="1" dirty="0" smtClean="0">
                <a:solidFill>
                  <a:srgbClr val="0B5395"/>
                </a:solidFill>
              </a:rPr>
              <a:t>aim.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en-US" sz="2600" b="1" i="1" dirty="0" smtClean="0">
              <a:solidFill>
                <a:srgbClr val="0B5395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b="1" i="1" dirty="0" smtClean="0">
                <a:solidFill>
                  <a:srgbClr val="0B5395"/>
                </a:solidFill>
              </a:rPr>
              <a:t>This concept reminds us of the ever valid (viable) cultural value of the great Thinkers of the past!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600" b="1" i="1" dirty="0" smtClean="0">
              <a:solidFill>
                <a:srgbClr val="0B53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615237" cy="1082675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rgbClr val="0B5395"/>
                </a:solidFill>
              </a:rPr>
              <a:t>The </a:t>
            </a:r>
            <a:r>
              <a:rPr lang="it-IT" sz="3600" b="1" i="1" dirty="0" err="1" smtClean="0">
                <a:solidFill>
                  <a:srgbClr val="0B5395"/>
                </a:solidFill>
              </a:rPr>
              <a:t>Aristotle</a:t>
            </a:r>
            <a:r>
              <a:rPr lang="it-IT" sz="3600" b="1" i="1" dirty="0" smtClean="0">
                <a:solidFill>
                  <a:srgbClr val="0B5395"/>
                </a:solidFill>
              </a:rPr>
              <a:t>’s </a:t>
            </a:r>
            <a:r>
              <a:rPr lang="it-IT" sz="3600" b="1" i="1" dirty="0" err="1" smtClean="0">
                <a:solidFill>
                  <a:srgbClr val="0B5395"/>
                </a:solidFill>
              </a:rPr>
              <a:t>heritage</a:t>
            </a:r>
            <a:endParaRPr lang="it-IT" sz="3600" b="1" i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67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1800" b="1" dirty="0" smtClean="0">
                <a:solidFill>
                  <a:srgbClr val="0B5395"/>
                </a:solidFill>
              </a:rPr>
              <a:t>The </a:t>
            </a:r>
            <a:r>
              <a:rPr lang="it-IT" sz="1800" b="1" dirty="0" err="1" smtClean="0">
                <a:solidFill>
                  <a:srgbClr val="0B5395"/>
                </a:solidFill>
              </a:rPr>
              <a:t>Theory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of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Aristotle’s</a:t>
            </a:r>
            <a:r>
              <a:rPr lang="it-IT" sz="1800" b="1" dirty="0" smtClean="0">
                <a:solidFill>
                  <a:srgbClr val="0B5395"/>
                </a:solidFill>
              </a:rPr>
              <a:t>  </a:t>
            </a:r>
            <a:r>
              <a:rPr lang="it-IT" sz="1800" b="1" dirty="0" err="1" smtClean="0">
                <a:solidFill>
                  <a:srgbClr val="0B5395"/>
                </a:solidFill>
              </a:rPr>
              <a:t>Four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Causes</a:t>
            </a:r>
            <a:r>
              <a:rPr lang="it-IT" sz="1800" b="1" dirty="0" smtClean="0">
                <a:solidFill>
                  <a:srgbClr val="0B5395"/>
                </a:solidFill>
              </a:rPr>
              <a:t>, </a:t>
            </a:r>
            <a:r>
              <a:rPr lang="it-IT" sz="1800" b="1" dirty="0" err="1" smtClean="0">
                <a:solidFill>
                  <a:srgbClr val="0B5395"/>
                </a:solidFill>
              </a:rPr>
              <a:t>with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regard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to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what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an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object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will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b="1" dirty="0" err="1" smtClean="0">
                <a:solidFill>
                  <a:srgbClr val="0B5395"/>
                </a:solidFill>
              </a:rPr>
              <a:t>become</a:t>
            </a:r>
            <a:r>
              <a:rPr lang="it-IT" sz="1800" b="1" dirty="0" smtClean="0">
                <a:solidFill>
                  <a:srgbClr val="0B5395"/>
                </a:solidFill>
              </a:rPr>
              <a:t> in the future, </a:t>
            </a:r>
            <a:r>
              <a:rPr lang="it-IT" sz="1800" b="1" dirty="0" err="1" smtClean="0">
                <a:solidFill>
                  <a:srgbClr val="0B5395"/>
                </a:solidFill>
              </a:rPr>
              <a:t>distinguish</a:t>
            </a:r>
            <a:r>
              <a:rPr lang="it-IT" sz="1800" b="1" dirty="0" smtClean="0">
                <a:solidFill>
                  <a:srgbClr val="0B5395"/>
                </a:solidFill>
              </a:rPr>
              <a:t>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Stanford Encyclopedia of Philosophy)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1500" b="1" dirty="0" smtClean="0">
                <a:solidFill>
                  <a:srgbClr val="0B5395"/>
                </a:solidFill>
              </a:rPr>
              <a:t>a </a:t>
            </a:r>
            <a:r>
              <a:rPr lang="en-US" sz="1500" b="1" i="1" dirty="0" smtClean="0">
                <a:solidFill>
                  <a:srgbClr val="0B5395"/>
                </a:solidFill>
              </a:rPr>
              <a:t>material  cause</a:t>
            </a:r>
            <a:r>
              <a:rPr lang="en-US" sz="1500" dirty="0" smtClean="0">
                <a:solidFill>
                  <a:srgbClr val="0B5395"/>
                </a:solidFill>
              </a:rPr>
              <a:t>, indicating what an object is made of (in the case of a statue, for instance, bronze); </a:t>
            </a:r>
            <a:endParaRPr lang="it-IT" sz="1500" dirty="0" smtClean="0">
              <a:solidFill>
                <a:srgbClr val="0B5395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500" b="1" dirty="0" smtClean="0">
                <a:solidFill>
                  <a:srgbClr val="0B5395"/>
                </a:solidFill>
              </a:rPr>
              <a:t>a </a:t>
            </a:r>
            <a:r>
              <a:rPr lang="en-US" sz="1500" b="1" i="1" dirty="0" smtClean="0">
                <a:solidFill>
                  <a:srgbClr val="0B5395"/>
                </a:solidFill>
              </a:rPr>
              <a:t>formal cause</a:t>
            </a:r>
            <a:r>
              <a:rPr lang="en-US" sz="1500" dirty="0" smtClean="0">
                <a:solidFill>
                  <a:srgbClr val="0B5395"/>
                </a:solidFill>
              </a:rPr>
              <a:t>, indicating the form the object will acquire (the form of the statue); </a:t>
            </a:r>
            <a:endParaRPr lang="it-IT" sz="1500" dirty="0" smtClean="0">
              <a:solidFill>
                <a:srgbClr val="0B5395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500" b="1" dirty="0" smtClean="0">
                <a:solidFill>
                  <a:srgbClr val="0B5395"/>
                </a:solidFill>
              </a:rPr>
              <a:t>an </a:t>
            </a:r>
            <a:r>
              <a:rPr lang="en-US" sz="1500" b="1" i="1" dirty="0" smtClean="0">
                <a:solidFill>
                  <a:srgbClr val="0B5395"/>
                </a:solidFill>
              </a:rPr>
              <a:t>efficient cause</a:t>
            </a:r>
            <a:r>
              <a:rPr lang="en-US" sz="1500" dirty="0" smtClean="0">
                <a:solidFill>
                  <a:srgbClr val="0B5395"/>
                </a:solidFill>
              </a:rPr>
              <a:t>, indicating what  produces an object, what the process achieves (in the case of a statue, the sculptor, </a:t>
            </a:r>
            <a:r>
              <a:rPr lang="it-IT" sz="1500" dirty="0" smtClean="0">
                <a:solidFill>
                  <a:srgbClr val="0B5395"/>
                </a:solidFill>
              </a:rPr>
              <a:t>the art </a:t>
            </a:r>
            <a:r>
              <a:rPr lang="it-IT" sz="1500" dirty="0" err="1" smtClean="0">
                <a:solidFill>
                  <a:srgbClr val="0B5395"/>
                </a:solidFill>
              </a:rPr>
              <a:t>of</a:t>
            </a:r>
            <a:r>
              <a:rPr lang="it-IT" sz="1500" dirty="0" smtClean="0">
                <a:solidFill>
                  <a:srgbClr val="0B5395"/>
                </a:solidFill>
              </a:rPr>
              <a:t> bronze-casting</a:t>
            </a:r>
            <a:r>
              <a:rPr lang="en-US" sz="1500" dirty="0" smtClean="0">
                <a:solidFill>
                  <a:srgbClr val="0B5395"/>
                </a:solidFill>
              </a:rPr>
              <a:t>); </a:t>
            </a:r>
            <a:endParaRPr lang="it-IT" sz="1500" dirty="0" smtClean="0">
              <a:solidFill>
                <a:srgbClr val="0B5395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500" b="1" dirty="0" smtClean="0">
                <a:solidFill>
                  <a:srgbClr val="0B5395"/>
                </a:solidFill>
              </a:rPr>
              <a:t>a </a:t>
            </a:r>
            <a:r>
              <a:rPr lang="en-US" sz="1500" b="1" i="1" dirty="0" smtClean="0">
                <a:solidFill>
                  <a:srgbClr val="0B5395"/>
                </a:solidFill>
              </a:rPr>
              <a:t>final cause </a:t>
            </a:r>
            <a:r>
              <a:rPr lang="en-US" sz="1500" dirty="0" smtClean="0">
                <a:solidFill>
                  <a:srgbClr val="0B5395"/>
                </a:solidFill>
              </a:rPr>
              <a:t>indicating the end for which  the object is made (in the case of the statue to venerate  a divinity).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it-IT" sz="1500" dirty="0" smtClean="0">
              <a:solidFill>
                <a:srgbClr val="0B5395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B5395"/>
                </a:solidFill>
              </a:rPr>
              <a:t>According </a:t>
            </a:r>
            <a:r>
              <a:rPr lang="en-US" sz="1800" dirty="0" smtClean="0">
                <a:solidFill>
                  <a:srgbClr val="0B5395"/>
                </a:solidFill>
              </a:rPr>
              <a:t>to Aristotle, while the </a:t>
            </a:r>
            <a:r>
              <a:rPr lang="en-US" sz="1800" b="1" i="1" dirty="0" smtClean="0">
                <a:solidFill>
                  <a:srgbClr val="0B5395"/>
                </a:solidFill>
              </a:rPr>
              <a:t>material</a:t>
            </a:r>
            <a:r>
              <a:rPr lang="en-US" sz="1800" b="1" dirty="0" smtClean="0">
                <a:solidFill>
                  <a:srgbClr val="0B5395"/>
                </a:solidFill>
              </a:rPr>
              <a:t> c</a:t>
            </a:r>
            <a:r>
              <a:rPr lang="en-US" sz="1800" b="1" i="1" dirty="0" smtClean="0">
                <a:solidFill>
                  <a:srgbClr val="0B5395"/>
                </a:solidFill>
              </a:rPr>
              <a:t>ause</a:t>
            </a:r>
            <a:r>
              <a:rPr lang="en-US" sz="1800" b="1" dirty="0" smtClean="0">
                <a:solidFill>
                  <a:srgbClr val="0B5395"/>
                </a:solidFill>
              </a:rPr>
              <a:t> </a:t>
            </a:r>
            <a:r>
              <a:rPr lang="en-US" sz="1800" dirty="0" smtClean="0">
                <a:solidFill>
                  <a:srgbClr val="0B5395"/>
                </a:solidFill>
              </a:rPr>
              <a:t>and </a:t>
            </a:r>
            <a:r>
              <a:rPr lang="en-US" sz="1800" b="1" dirty="0" smtClean="0">
                <a:solidFill>
                  <a:srgbClr val="0B5395"/>
                </a:solidFill>
              </a:rPr>
              <a:t>the f</a:t>
            </a:r>
            <a:r>
              <a:rPr lang="en-US" sz="1800" b="1" i="1" dirty="0" smtClean="0">
                <a:solidFill>
                  <a:srgbClr val="0B5395"/>
                </a:solidFill>
              </a:rPr>
              <a:t>ormal</a:t>
            </a:r>
            <a:r>
              <a:rPr lang="en-US" sz="1800" b="1" dirty="0" smtClean="0">
                <a:solidFill>
                  <a:srgbClr val="0B5395"/>
                </a:solidFill>
              </a:rPr>
              <a:t> c</a:t>
            </a:r>
            <a:r>
              <a:rPr lang="en-US" sz="1800" b="1" i="1" dirty="0" smtClean="0">
                <a:solidFill>
                  <a:srgbClr val="0B5395"/>
                </a:solidFill>
              </a:rPr>
              <a:t>ause</a:t>
            </a:r>
            <a:r>
              <a:rPr lang="en-US" sz="1800" b="1" dirty="0" smtClean="0">
                <a:solidFill>
                  <a:srgbClr val="0B5395"/>
                </a:solidFill>
              </a:rPr>
              <a:t> </a:t>
            </a:r>
            <a:r>
              <a:rPr lang="en-US" sz="1800" dirty="0" smtClean="0">
                <a:solidFill>
                  <a:srgbClr val="0B5395"/>
                </a:solidFill>
              </a:rPr>
              <a:t>offer a full explanation (description) of </a:t>
            </a:r>
            <a:r>
              <a:rPr lang="en-US" sz="1800" b="1" i="1" dirty="0" smtClean="0">
                <a:solidFill>
                  <a:srgbClr val="0B5395"/>
                </a:solidFill>
              </a:rPr>
              <a:t>objects</a:t>
            </a:r>
            <a:r>
              <a:rPr lang="en-US" sz="1800" b="1" dirty="0" smtClean="0">
                <a:solidFill>
                  <a:srgbClr val="0B5395"/>
                </a:solidFill>
              </a:rPr>
              <a:t> observed from a </a:t>
            </a:r>
            <a:r>
              <a:rPr lang="en-US" sz="1800" b="1" i="1" dirty="0" smtClean="0">
                <a:solidFill>
                  <a:srgbClr val="0B5395"/>
                </a:solidFill>
              </a:rPr>
              <a:t>static </a:t>
            </a:r>
            <a:r>
              <a:rPr lang="en-US" sz="1800" b="1" dirty="0" smtClean="0">
                <a:solidFill>
                  <a:srgbClr val="0B5395"/>
                </a:solidFill>
              </a:rPr>
              <a:t>perspective</a:t>
            </a:r>
            <a:r>
              <a:rPr lang="en-US" sz="1800" dirty="0" smtClean="0">
                <a:solidFill>
                  <a:srgbClr val="0B5395"/>
                </a:solidFill>
              </a:rPr>
              <a:t>, they are no longer sufficient to explain </a:t>
            </a:r>
            <a:r>
              <a:rPr lang="en-US" sz="1800" b="1" dirty="0" smtClean="0">
                <a:solidFill>
                  <a:srgbClr val="0B5395"/>
                </a:solidFill>
              </a:rPr>
              <a:t>what they will become</a:t>
            </a:r>
            <a:r>
              <a:rPr lang="en-US" sz="1800" dirty="0" smtClean="0">
                <a:solidFill>
                  <a:srgbClr val="0B5395"/>
                </a:solidFill>
              </a:rPr>
              <a:t>, when considered </a:t>
            </a:r>
            <a:r>
              <a:rPr lang="en-US" sz="1800" b="1" dirty="0" smtClean="0">
                <a:solidFill>
                  <a:srgbClr val="0B5395"/>
                </a:solidFill>
              </a:rPr>
              <a:t>from a </a:t>
            </a:r>
            <a:r>
              <a:rPr lang="en-US" sz="1800" b="1" i="1" dirty="0" smtClean="0">
                <a:solidFill>
                  <a:srgbClr val="0B5395"/>
                </a:solidFill>
              </a:rPr>
              <a:t>dynamic</a:t>
            </a:r>
            <a:r>
              <a:rPr lang="en-US" sz="1800" b="1" dirty="0" smtClean="0">
                <a:solidFill>
                  <a:srgbClr val="0B5395"/>
                </a:solidFill>
              </a:rPr>
              <a:t> perspective</a:t>
            </a:r>
            <a:r>
              <a:rPr lang="en-US" sz="1800" dirty="0" smtClean="0">
                <a:solidFill>
                  <a:srgbClr val="0B5395"/>
                </a:solidFill>
              </a:rPr>
              <a:t>. Two further reasons or causes are necessary: the </a:t>
            </a:r>
            <a:r>
              <a:rPr lang="en-US" sz="1800" b="1" dirty="0" smtClean="0">
                <a:solidFill>
                  <a:srgbClr val="0B5395"/>
                </a:solidFill>
              </a:rPr>
              <a:t>Efficient C</a:t>
            </a:r>
            <a:r>
              <a:rPr lang="en-US" sz="1800" b="1" i="1" dirty="0" smtClean="0">
                <a:solidFill>
                  <a:srgbClr val="0B5395"/>
                </a:solidFill>
              </a:rPr>
              <a:t>ause</a:t>
            </a:r>
            <a:r>
              <a:rPr lang="en-US" sz="1800" b="1" dirty="0" smtClean="0">
                <a:solidFill>
                  <a:srgbClr val="0B5395"/>
                </a:solidFill>
              </a:rPr>
              <a:t> and the </a:t>
            </a:r>
            <a:r>
              <a:rPr lang="en-US" sz="1800" b="1" i="1" dirty="0" smtClean="0">
                <a:solidFill>
                  <a:srgbClr val="0B5395"/>
                </a:solidFill>
              </a:rPr>
              <a:t>Final </a:t>
            </a:r>
            <a:r>
              <a:rPr lang="en-US" sz="1800" b="1" dirty="0" smtClean="0">
                <a:solidFill>
                  <a:srgbClr val="0B5395"/>
                </a:solidFill>
              </a:rPr>
              <a:t>C</a:t>
            </a:r>
            <a:r>
              <a:rPr lang="en-US" sz="1800" b="1" i="1" dirty="0" smtClean="0">
                <a:solidFill>
                  <a:srgbClr val="0B5395"/>
                </a:solidFill>
              </a:rPr>
              <a:t>ause</a:t>
            </a:r>
            <a:r>
              <a:rPr lang="en-US" sz="1800" dirty="0" smtClean="0">
                <a:solidFill>
                  <a:srgbClr val="0B5395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B5395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B5395"/>
                </a:solidFill>
              </a:rPr>
              <a:t>According to Aristotle all the sculptor does in casting the statue is to </a:t>
            </a:r>
            <a:r>
              <a:rPr lang="en-US" sz="1800" b="1" dirty="0" smtClean="0">
                <a:solidFill>
                  <a:srgbClr val="0B5395"/>
                </a:solidFill>
              </a:rPr>
              <a:t>manifest specific knowledge</a:t>
            </a:r>
            <a:r>
              <a:rPr lang="en-US" sz="1800" dirty="0" smtClean="0">
                <a:solidFill>
                  <a:srgbClr val="0B5395"/>
                </a:solidFill>
              </a:rPr>
              <a:t>. This knowledge, </a:t>
            </a:r>
            <a:r>
              <a:rPr lang="en-US" sz="1800" b="1" dirty="0" smtClean="0">
                <a:solidFill>
                  <a:srgbClr val="0B5395"/>
                </a:solidFill>
              </a:rPr>
              <a:t>not </a:t>
            </a:r>
            <a:r>
              <a:rPr lang="en-US" sz="1800" dirty="0" smtClean="0">
                <a:solidFill>
                  <a:srgbClr val="0B5395"/>
                </a:solidFill>
              </a:rPr>
              <a:t>the sculptor who has mastered it, is the salient factor for explaining the </a:t>
            </a:r>
            <a:r>
              <a:rPr lang="en-US" sz="1800" b="1" dirty="0" smtClean="0">
                <a:solidFill>
                  <a:srgbClr val="0B5395"/>
                </a:solidFill>
              </a:rPr>
              <a:t>efficient cause</a:t>
            </a:r>
            <a:r>
              <a:rPr lang="en-US" sz="1800" dirty="0" smtClean="0">
                <a:solidFill>
                  <a:srgbClr val="0B5395"/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rgbClr val="0B53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rgbClr val="0B5395"/>
                </a:solidFill>
              </a:rPr>
              <a:t>The </a:t>
            </a:r>
            <a:r>
              <a:rPr lang="it-IT" sz="4000" b="1" i="1" dirty="0" err="1" smtClean="0">
                <a:solidFill>
                  <a:srgbClr val="0B5395"/>
                </a:solidFill>
              </a:rPr>
              <a:t>Aristotle</a:t>
            </a:r>
            <a:r>
              <a:rPr lang="it-IT" sz="4000" b="1" i="1" dirty="0" smtClean="0">
                <a:solidFill>
                  <a:srgbClr val="0B5395"/>
                </a:solidFill>
              </a:rPr>
              <a:t>’s </a:t>
            </a:r>
            <a:r>
              <a:rPr lang="it-IT" sz="4000" b="1" i="1" dirty="0" err="1" smtClean="0">
                <a:solidFill>
                  <a:srgbClr val="0B5395"/>
                </a:solidFill>
              </a:rPr>
              <a:t>heritage</a:t>
            </a:r>
            <a:endParaRPr lang="it-IT" sz="4000" b="1" i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0B5395"/>
                </a:solidFill>
              </a:rPr>
              <a:t>In the light of Aristotle’s view, we can distinguish:</a:t>
            </a:r>
          </a:p>
          <a:p>
            <a:pPr>
              <a:buFont typeface="Arial" charset="0"/>
              <a:buNone/>
            </a:pPr>
            <a:endParaRPr lang="en-US" sz="2000" b="1" dirty="0" smtClean="0">
              <a:solidFill>
                <a:srgbClr val="0B5395"/>
              </a:solidFill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solidFill>
                  <a:srgbClr val="0B5395"/>
                </a:solidFill>
              </a:rPr>
              <a:t>- a concept of v</a:t>
            </a:r>
            <a:r>
              <a:rPr lang="en-US" sz="2000" b="1" dirty="0" smtClean="0">
                <a:solidFill>
                  <a:srgbClr val="0B5395"/>
                </a:solidFill>
              </a:rPr>
              <a:t>alue </a:t>
            </a:r>
            <a:r>
              <a:rPr lang="en-US" sz="2000" dirty="0" smtClean="0">
                <a:solidFill>
                  <a:srgbClr val="0B5395"/>
                </a:solidFill>
              </a:rPr>
              <a:t>linked to the </a:t>
            </a:r>
            <a:r>
              <a:rPr lang="en-US" sz="2000" b="1" i="1" dirty="0" smtClean="0">
                <a:solidFill>
                  <a:srgbClr val="0B5395"/>
                </a:solidFill>
              </a:rPr>
              <a:t>material cause </a:t>
            </a:r>
            <a:r>
              <a:rPr lang="en-US" sz="2000" dirty="0" smtClean="0">
                <a:solidFill>
                  <a:srgbClr val="0B5395"/>
                </a:solidFill>
              </a:rPr>
              <a:t>and </a:t>
            </a:r>
            <a:r>
              <a:rPr lang="en-US" sz="2000" b="1" i="1" dirty="0" smtClean="0">
                <a:solidFill>
                  <a:srgbClr val="0B5395"/>
                </a:solidFill>
              </a:rPr>
              <a:t>formal cause </a:t>
            </a:r>
            <a:r>
              <a:rPr lang="en-US" sz="2000" dirty="0" smtClean="0">
                <a:solidFill>
                  <a:srgbClr val="0B5395"/>
                </a:solidFill>
              </a:rPr>
              <a:t>(the presumed </a:t>
            </a:r>
            <a:r>
              <a:rPr lang="en-US" sz="2000" b="1" dirty="0" smtClean="0">
                <a:solidFill>
                  <a:srgbClr val="0B5395"/>
                </a:solidFill>
              </a:rPr>
              <a:t>“intrinsic” value </a:t>
            </a:r>
            <a:r>
              <a:rPr lang="en-US" sz="2000" dirty="0" smtClean="0">
                <a:solidFill>
                  <a:srgbClr val="0B5395"/>
                </a:solidFill>
              </a:rPr>
              <a:t>of the goods)</a:t>
            </a:r>
          </a:p>
          <a:p>
            <a:pPr>
              <a:buNone/>
            </a:pPr>
            <a:r>
              <a:rPr lang="en-US" sz="2000" dirty="0" smtClean="0">
                <a:solidFill>
                  <a:srgbClr val="0B5395"/>
                </a:solidFill>
              </a:rPr>
              <a:t>- a concept of v</a:t>
            </a:r>
            <a:r>
              <a:rPr lang="en-US" sz="2000" b="1" dirty="0" smtClean="0">
                <a:solidFill>
                  <a:srgbClr val="0B5395"/>
                </a:solidFill>
              </a:rPr>
              <a:t>alue </a:t>
            </a:r>
            <a:r>
              <a:rPr lang="en-US" sz="2000" dirty="0" smtClean="0">
                <a:solidFill>
                  <a:srgbClr val="0B5395"/>
                </a:solidFill>
              </a:rPr>
              <a:t>linked to the </a:t>
            </a:r>
            <a:r>
              <a:rPr lang="en-US" sz="2000" b="1" i="1" dirty="0" smtClean="0">
                <a:solidFill>
                  <a:srgbClr val="0B5395"/>
                </a:solidFill>
              </a:rPr>
              <a:t>efficient </a:t>
            </a:r>
            <a:r>
              <a:rPr lang="en-US" sz="2000" dirty="0" smtClean="0">
                <a:solidFill>
                  <a:srgbClr val="0B5395"/>
                </a:solidFill>
              </a:rPr>
              <a:t>and </a:t>
            </a:r>
            <a:r>
              <a:rPr lang="en-US" sz="2000" b="1" i="1" dirty="0" smtClean="0">
                <a:solidFill>
                  <a:srgbClr val="0B5395"/>
                </a:solidFill>
              </a:rPr>
              <a:t>final cause</a:t>
            </a:r>
            <a:r>
              <a:rPr lang="en-US" sz="2000" b="1" dirty="0" smtClean="0">
                <a:solidFill>
                  <a:srgbClr val="0B5395"/>
                </a:solidFill>
              </a:rPr>
              <a:t> </a:t>
            </a:r>
            <a:r>
              <a:rPr lang="en-US" sz="2000" dirty="0" smtClean="0">
                <a:solidFill>
                  <a:srgbClr val="0B5395"/>
                </a:solidFill>
              </a:rPr>
              <a:t>(the effective </a:t>
            </a:r>
            <a:r>
              <a:rPr lang="en-US" sz="2000" b="1" i="1" dirty="0" smtClean="0">
                <a:solidFill>
                  <a:srgbClr val="0B5395"/>
                </a:solidFill>
              </a:rPr>
              <a:t>value in use</a:t>
            </a:r>
            <a:r>
              <a:rPr lang="en-US" sz="2000" b="1" dirty="0" smtClean="0">
                <a:solidFill>
                  <a:srgbClr val="0B5395"/>
                </a:solidFill>
              </a:rPr>
              <a:t> </a:t>
            </a:r>
            <a:r>
              <a:rPr lang="en-US" sz="2000" dirty="0" smtClean="0">
                <a:solidFill>
                  <a:srgbClr val="0B5395"/>
                </a:solidFill>
              </a:rPr>
              <a:t>of the goods)</a:t>
            </a:r>
          </a:p>
          <a:p>
            <a:pPr>
              <a:buFont typeface="Arial" charset="0"/>
              <a:buNone/>
            </a:pPr>
            <a:endParaRPr lang="en-US" sz="2000" dirty="0" smtClean="0">
              <a:solidFill>
                <a:srgbClr val="0B5395"/>
              </a:solidFill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solidFill>
                  <a:srgbClr val="0B5395"/>
                </a:solidFill>
              </a:rPr>
              <a:t>Thus there is shift:</a:t>
            </a:r>
          </a:p>
          <a:p>
            <a:r>
              <a:rPr lang="en-US" sz="2000" dirty="0" smtClean="0">
                <a:solidFill>
                  <a:srgbClr val="0B5395"/>
                </a:solidFill>
              </a:rPr>
              <a:t>from a </a:t>
            </a:r>
            <a:r>
              <a:rPr lang="en-US" sz="2000" b="1" i="1" dirty="0" smtClean="0">
                <a:solidFill>
                  <a:srgbClr val="0B5395"/>
                </a:solidFill>
              </a:rPr>
              <a:t>tangible view </a:t>
            </a:r>
            <a:r>
              <a:rPr lang="en-US" sz="2000" b="1" dirty="0" smtClean="0">
                <a:solidFill>
                  <a:srgbClr val="0B5395"/>
                </a:solidFill>
              </a:rPr>
              <a:t>of cultural goods </a:t>
            </a:r>
            <a:r>
              <a:rPr lang="en-US" sz="2000" dirty="0" smtClean="0">
                <a:solidFill>
                  <a:srgbClr val="0B5395"/>
                </a:solidFill>
              </a:rPr>
              <a:t>(reductionist, static, objective) to an </a:t>
            </a:r>
            <a:r>
              <a:rPr lang="en-US" sz="2000" b="1" dirty="0" smtClean="0">
                <a:solidFill>
                  <a:srgbClr val="0B5395"/>
                </a:solidFill>
              </a:rPr>
              <a:t>intangible</a:t>
            </a:r>
            <a:r>
              <a:rPr lang="en-US" sz="2000" b="1" i="1" dirty="0" smtClean="0">
                <a:solidFill>
                  <a:srgbClr val="0B5395"/>
                </a:solidFill>
              </a:rPr>
              <a:t> </a:t>
            </a:r>
            <a:r>
              <a:rPr lang="en-US" sz="2000" b="1" i="1" dirty="0" smtClean="0">
                <a:solidFill>
                  <a:srgbClr val="0B5395"/>
                </a:solidFill>
              </a:rPr>
              <a:t>view </a:t>
            </a:r>
            <a:r>
              <a:rPr lang="en-US" sz="2000" dirty="0" smtClean="0">
                <a:solidFill>
                  <a:srgbClr val="0B5395"/>
                </a:solidFill>
              </a:rPr>
              <a:t>(systemic, dynamic, subjective) </a:t>
            </a:r>
          </a:p>
          <a:p>
            <a:r>
              <a:rPr lang="en-US" sz="2000" dirty="0" smtClean="0">
                <a:solidFill>
                  <a:srgbClr val="0B5395"/>
                </a:solidFill>
              </a:rPr>
              <a:t>from the </a:t>
            </a:r>
            <a:r>
              <a:rPr lang="en-US" sz="2000" b="1" dirty="0" smtClean="0">
                <a:solidFill>
                  <a:srgbClr val="0B5395"/>
                </a:solidFill>
              </a:rPr>
              <a:t>“presumed” </a:t>
            </a:r>
            <a:r>
              <a:rPr lang="en-US" sz="2000" b="1" i="1" dirty="0" smtClean="0">
                <a:solidFill>
                  <a:srgbClr val="0B5395"/>
                </a:solidFill>
              </a:rPr>
              <a:t>intrinsic value</a:t>
            </a:r>
            <a:r>
              <a:rPr lang="en-US" sz="2000" b="1" dirty="0" smtClean="0">
                <a:solidFill>
                  <a:srgbClr val="0B5395"/>
                </a:solidFill>
              </a:rPr>
              <a:t> </a:t>
            </a:r>
            <a:r>
              <a:rPr lang="en-US" sz="2000" dirty="0" smtClean="0">
                <a:solidFill>
                  <a:srgbClr val="0B5395"/>
                </a:solidFill>
              </a:rPr>
              <a:t>to the </a:t>
            </a:r>
            <a:r>
              <a:rPr lang="en-US" sz="2000" b="1" dirty="0" smtClean="0">
                <a:solidFill>
                  <a:srgbClr val="0B5395"/>
                </a:solidFill>
              </a:rPr>
              <a:t>effective </a:t>
            </a:r>
            <a:r>
              <a:rPr lang="en-US" sz="2000" b="1" i="1" dirty="0" smtClean="0">
                <a:solidFill>
                  <a:srgbClr val="0B5395"/>
                </a:solidFill>
              </a:rPr>
              <a:t>value in use, </a:t>
            </a:r>
            <a:r>
              <a:rPr lang="en-US" sz="2000" i="1" dirty="0" smtClean="0">
                <a:solidFill>
                  <a:srgbClr val="0B5395"/>
                </a:solidFill>
              </a:rPr>
              <a:t>subjective and contextualized, emerging </a:t>
            </a:r>
            <a:r>
              <a:rPr lang="en-US" sz="2000" dirty="0" smtClean="0">
                <a:solidFill>
                  <a:srgbClr val="0B5395"/>
                </a:solidFill>
              </a:rPr>
              <a:t>in the perception of the beneficiary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5357818" y="6286520"/>
            <a:ext cx="27146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i="0" dirty="0">
                <a:solidFill>
                  <a:srgbClr val="083763"/>
                </a:solidFill>
              </a:rPr>
              <a:t>Barile S., </a:t>
            </a:r>
            <a:r>
              <a:rPr lang="it-IT" i="0" dirty="0" err="1">
                <a:solidFill>
                  <a:srgbClr val="083763"/>
                </a:solidFill>
              </a:rPr>
              <a:t>forthcoming</a:t>
            </a:r>
            <a:endParaRPr lang="it-IT" i="0" dirty="0">
              <a:solidFill>
                <a:srgbClr val="083763"/>
              </a:solidFill>
            </a:endParaRPr>
          </a:p>
        </p:txBody>
      </p:sp>
      <p:pic>
        <p:nvPicPr>
          <p:cNvPr id="44034" name="Picture 3" descr="img benicultur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628774"/>
            <a:ext cx="5273021" cy="46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2963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FFC000"/>
                </a:solidFill>
              </a:rPr>
              <a:t>2. Towards a</a:t>
            </a:r>
            <a:r>
              <a:rPr lang="en-GB" sz="2800" i="1" dirty="0" smtClean="0">
                <a:solidFill>
                  <a:srgbClr val="FFC000"/>
                </a:solidFill>
              </a:rPr>
              <a:t>n innovative </a:t>
            </a:r>
            <a:br>
              <a:rPr lang="en-GB" sz="2800" i="1" dirty="0" smtClean="0">
                <a:solidFill>
                  <a:srgbClr val="FFC000"/>
                </a:solidFill>
              </a:rPr>
            </a:br>
            <a:r>
              <a:rPr lang="en-GB" sz="2800" b="1" i="1" dirty="0" smtClean="0">
                <a:solidFill>
                  <a:srgbClr val="FFC000"/>
                </a:solidFill>
              </a:rPr>
              <a:t>service-based systems perspective </a:t>
            </a:r>
            <a:r>
              <a:rPr lang="en-GB" sz="2800" i="1" dirty="0" smtClean="0">
                <a:solidFill>
                  <a:srgbClr val="FFC000"/>
                </a:solidFill>
              </a:rPr>
              <a:t>through the </a:t>
            </a:r>
            <a:r>
              <a:rPr lang="en-US" sz="2800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Goods-Product-Service</a:t>
            </a:r>
            <a:r>
              <a:rPr lang="en-US" sz="2800" b="1" dirty="0" smtClean="0">
                <a:solidFill>
                  <a:srgbClr val="FFC000"/>
                </a:solidFill>
              </a:rPr>
              <a:t>”</a:t>
            </a:r>
            <a:r>
              <a:rPr lang="en-US" sz="2800" b="1" i="1" dirty="0" smtClean="0">
                <a:solidFill>
                  <a:srgbClr val="FFC000"/>
                </a:solidFill>
              </a:rPr>
              <a:t> Matrix </a:t>
            </a:r>
            <a:r>
              <a:rPr lang="en-US" sz="2800" i="1" dirty="0" smtClean="0">
                <a:solidFill>
                  <a:srgbClr val="FFC000"/>
                </a:solidFill>
              </a:rPr>
              <a:t>of  cultural heritage</a:t>
            </a:r>
            <a:endParaRPr lang="it-IT" sz="2800" i="1" dirty="0" smtClean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0507" y="2143116"/>
            <a:ext cx="356711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B5395"/>
                </a:solidFill>
                <a:latin typeface="Calibri" pitchFamily="34" charset="0"/>
              </a:rPr>
              <a:t>The </a:t>
            </a:r>
            <a:r>
              <a:rPr lang="en-US" dirty="0">
                <a:solidFill>
                  <a:srgbClr val="0B5395"/>
                </a:solidFill>
                <a:latin typeface="Calibri" pitchFamily="34" charset="0"/>
              </a:rPr>
              <a:t>first dimension 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</a:rPr>
              <a:t>is “</a:t>
            </a:r>
            <a:r>
              <a:rPr lang="en-US" b="1" i="1" dirty="0" smtClean="0">
                <a:solidFill>
                  <a:srgbClr val="0B5395"/>
                </a:solidFill>
                <a:latin typeface="Calibri" pitchFamily="34" charset="0"/>
              </a:rPr>
              <a:t>the </a:t>
            </a:r>
            <a:r>
              <a:rPr lang="en-US" b="1" i="1" dirty="0">
                <a:solidFill>
                  <a:srgbClr val="0B5395"/>
                </a:solidFill>
                <a:latin typeface="Calibri" pitchFamily="34" charset="0"/>
              </a:rPr>
              <a:t>extent of involvement on the part of the user</a:t>
            </a:r>
            <a:r>
              <a:rPr lang="en-US" b="1" i="1" dirty="0" smtClean="0">
                <a:solidFill>
                  <a:srgbClr val="0B5395"/>
                </a:solidFill>
                <a:latin typeface="Calibri" pitchFamily="34" charset="0"/>
              </a:rPr>
              <a:t>”</a:t>
            </a:r>
            <a:endParaRPr lang="it-IT" dirty="0">
              <a:solidFill>
                <a:srgbClr val="0B5395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82" y="3956070"/>
            <a:ext cx="36401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B5395"/>
                </a:solidFill>
              </a:rPr>
              <a:t>The </a:t>
            </a:r>
            <a:r>
              <a:rPr lang="en-US" sz="1600" dirty="0">
                <a:solidFill>
                  <a:srgbClr val="0B5395"/>
                </a:solidFill>
              </a:rPr>
              <a:t>second </a:t>
            </a:r>
            <a:r>
              <a:rPr lang="en-US" sz="1600" dirty="0" smtClean="0">
                <a:solidFill>
                  <a:srgbClr val="0B5395"/>
                </a:solidFill>
              </a:rPr>
              <a:t>dimension is 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</a:rPr>
              <a:t>“</a:t>
            </a:r>
            <a:r>
              <a:rPr lang="en-US" b="1" i="1" dirty="0">
                <a:solidFill>
                  <a:srgbClr val="0B5395"/>
                </a:solidFill>
                <a:latin typeface="Calibri" pitchFamily="34" charset="0"/>
              </a:rPr>
              <a:t>the potential of </a:t>
            </a:r>
            <a:r>
              <a:rPr lang="en-US" b="1" i="1" dirty="0" err="1">
                <a:solidFill>
                  <a:srgbClr val="0B5395"/>
                </a:solidFill>
                <a:latin typeface="Calibri" pitchFamily="34" charset="0"/>
              </a:rPr>
              <a:t>interactiveness</a:t>
            </a:r>
            <a:r>
              <a:rPr lang="en-US" b="1" i="1" dirty="0">
                <a:solidFill>
                  <a:srgbClr val="0B5395"/>
                </a:solidFill>
                <a:latin typeface="Calibri" pitchFamily="34" charset="0"/>
              </a:rPr>
              <a:t> of the proposal</a:t>
            </a:r>
            <a:r>
              <a:rPr lang="en-US" dirty="0">
                <a:solidFill>
                  <a:srgbClr val="0B5395"/>
                </a:solidFill>
                <a:latin typeface="Calibri" pitchFamily="34" charset="0"/>
              </a:rPr>
              <a:t>” (the cultural offering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</a:rPr>
              <a:t>)</a:t>
            </a:r>
            <a:endParaRPr lang="it-IT" dirty="0">
              <a:solidFill>
                <a:srgbClr val="0B539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C000"/>
                </a:solidFill>
              </a:rPr>
              <a:t>Agenda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03367"/>
            <a:ext cx="8372476" cy="4525963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B5395"/>
                </a:solidFill>
              </a:rPr>
              <a:t>The </a:t>
            </a:r>
            <a:r>
              <a:rPr lang="it-IT" sz="2800" b="1" dirty="0" err="1" smtClean="0">
                <a:solidFill>
                  <a:srgbClr val="0B5395"/>
                </a:solidFill>
              </a:rPr>
              <a:t>evolving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concepts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of</a:t>
            </a:r>
            <a:r>
              <a:rPr lang="it-IT" sz="2800" b="1" dirty="0" smtClean="0">
                <a:solidFill>
                  <a:srgbClr val="0B5395"/>
                </a:solidFill>
              </a:rPr>
              <a:t> culture and cultural </a:t>
            </a:r>
            <a:r>
              <a:rPr lang="it-IT" sz="2800" b="1" dirty="0" err="1" smtClean="0">
                <a:solidFill>
                  <a:srgbClr val="0B5395"/>
                </a:solidFill>
              </a:rPr>
              <a:t>heritage</a:t>
            </a:r>
            <a:endParaRPr lang="it-IT" sz="2800" b="1" dirty="0" smtClean="0">
              <a:solidFill>
                <a:srgbClr val="0B5395"/>
              </a:solidFill>
            </a:endParaRPr>
          </a:p>
          <a:p>
            <a:r>
              <a:rPr lang="it-IT" sz="2800" b="1" dirty="0" smtClean="0">
                <a:solidFill>
                  <a:srgbClr val="0B5395"/>
                </a:solidFill>
              </a:rPr>
              <a:t>The state </a:t>
            </a:r>
            <a:r>
              <a:rPr lang="it-IT" sz="2800" b="1" dirty="0" err="1" smtClean="0">
                <a:solidFill>
                  <a:srgbClr val="0B5395"/>
                </a:solidFill>
              </a:rPr>
              <a:t>of</a:t>
            </a:r>
            <a:r>
              <a:rPr lang="it-IT" sz="2800" b="1" dirty="0" smtClean="0">
                <a:solidFill>
                  <a:srgbClr val="0B5395"/>
                </a:solidFill>
              </a:rPr>
              <a:t> art in Cultural Heritage Management (CHM) in Italy</a:t>
            </a:r>
          </a:p>
          <a:p>
            <a:r>
              <a:rPr lang="it-IT" sz="2800" b="1" dirty="0" smtClean="0">
                <a:solidFill>
                  <a:srgbClr val="0B5395"/>
                </a:solidFill>
              </a:rPr>
              <a:t>The </a:t>
            </a:r>
            <a:r>
              <a:rPr lang="it-IT" sz="2800" b="1" dirty="0" err="1" smtClean="0">
                <a:solidFill>
                  <a:srgbClr val="0B5395"/>
                </a:solidFill>
              </a:rPr>
              <a:t>contribution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of</a:t>
            </a:r>
            <a:r>
              <a:rPr lang="it-IT" sz="2800" b="1" dirty="0" smtClean="0">
                <a:solidFill>
                  <a:srgbClr val="0B5395"/>
                </a:solidFill>
              </a:rPr>
              <a:t> Business </a:t>
            </a:r>
            <a:r>
              <a:rPr lang="it-IT" sz="2800" b="1" dirty="0" err="1" smtClean="0">
                <a:solidFill>
                  <a:srgbClr val="0B5395"/>
                </a:solidFill>
              </a:rPr>
              <a:t>Scholars</a:t>
            </a:r>
            <a:endParaRPr lang="it-IT" sz="2800" b="1" dirty="0" smtClean="0">
              <a:solidFill>
                <a:srgbClr val="0B5395"/>
              </a:solidFill>
            </a:endParaRPr>
          </a:p>
          <a:p>
            <a:r>
              <a:rPr lang="it-IT" sz="2800" b="1" dirty="0" err="1" smtClean="0">
                <a:solidFill>
                  <a:srgbClr val="0B5395"/>
                </a:solidFill>
              </a:rPr>
              <a:t>Our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methodological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approach</a:t>
            </a:r>
            <a:endParaRPr lang="it-IT" sz="2800" b="1" dirty="0" smtClean="0">
              <a:solidFill>
                <a:srgbClr val="0B5395"/>
              </a:solidFill>
            </a:endParaRPr>
          </a:p>
          <a:p>
            <a:r>
              <a:rPr lang="it-IT" sz="2800" b="1" dirty="0" err="1" smtClean="0">
                <a:solidFill>
                  <a:srgbClr val="0B5395"/>
                </a:solidFill>
              </a:rPr>
              <a:t>Findings</a:t>
            </a:r>
            <a:r>
              <a:rPr lang="it-IT" sz="2800" b="1" dirty="0" smtClean="0">
                <a:solidFill>
                  <a:srgbClr val="0B5395"/>
                </a:solidFill>
              </a:rPr>
              <a:t> and </a:t>
            </a:r>
            <a:r>
              <a:rPr lang="it-IT" sz="2800" b="1" dirty="0" err="1" smtClean="0">
                <a:solidFill>
                  <a:srgbClr val="0B5395"/>
                </a:solidFill>
              </a:rPr>
              <a:t>practical</a:t>
            </a:r>
            <a:r>
              <a:rPr lang="it-IT" sz="2800" b="1" dirty="0" smtClean="0">
                <a:solidFill>
                  <a:srgbClr val="0B5395"/>
                </a:solidFill>
              </a:rPr>
              <a:t> </a:t>
            </a:r>
            <a:r>
              <a:rPr lang="it-IT" sz="2800" b="1" dirty="0" err="1" smtClean="0">
                <a:solidFill>
                  <a:srgbClr val="0B5395"/>
                </a:solidFill>
              </a:rPr>
              <a:t>implications</a:t>
            </a:r>
            <a:endParaRPr lang="it-IT" sz="2800" b="1" dirty="0" smtClean="0">
              <a:solidFill>
                <a:srgbClr val="0B5395"/>
              </a:solidFill>
            </a:endParaRPr>
          </a:p>
        </p:txBody>
      </p:sp>
      <p:pic>
        <p:nvPicPr>
          <p:cNvPr id="102402" name="Picture 2" descr="http://t2.gstatic.com/images?q=tbn:ANd9GcSUU7C0DNRlrdcPBAFwUWmat6UIwT6Q8Q-rAfK1Xk1uiIPQVEE9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9644">
            <a:off x="364376" y="5678046"/>
            <a:ext cx="1346226" cy="944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egnaposto piè di pagina 4"/>
          <p:cNvSpPr txBox="1">
            <a:spLocks/>
          </p:cNvSpPr>
          <p:nvPr/>
        </p:nvSpPr>
        <p:spPr>
          <a:xfrm>
            <a:off x="1928794" y="6286520"/>
            <a:ext cx="185737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Amalfitan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Coast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2" descr="http://t3.gstatic.com/images?q=tbn:ANd9GcQgIL26pJZlmtxi2sEfuQCCMyNCsNXjZpjORcbm4EmK6B9Sao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164">
            <a:off x="5282240" y="5597397"/>
            <a:ext cx="1428727" cy="1002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egnaposto piè di pagina 4"/>
          <p:cNvSpPr txBox="1">
            <a:spLocks/>
          </p:cNvSpPr>
          <p:nvPr/>
        </p:nvSpPr>
        <p:spPr>
          <a:xfrm>
            <a:off x="7000875" y="6215082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Pompeii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and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Vesuvius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" descr="http://t2.gstatic.com/images?q=tbn:ANd9GcR0glPF5-dsPVAlfme0OpeBxhcPJ715Q0wWYQhNbzzAfmeuc6j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0046">
            <a:off x="7161200" y="3126103"/>
            <a:ext cx="1481910" cy="1111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Segnaposto piè di pagina 4"/>
          <p:cNvSpPr txBox="1">
            <a:spLocks/>
          </p:cNvSpPr>
          <p:nvPr/>
        </p:nvSpPr>
        <p:spPr>
          <a:xfrm>
            <a:off x="6986824" y="4286256"/>
            <a:ext cx="1928812" cy="4286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Faraglioni, Capri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57266" y="274638"/>
            <a:ext cx="511493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The GPS Matrix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of the cultural heritage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-32" y="2071678"/>
            <a:ext cx="4572032" cy="5072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 the original view of “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goods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” where cultural goods are seen as detached from their context.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 the later view of “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product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”, the proposer selects and organizes the potential options to offer in a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pre-defined pathway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with respect to clearly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identified functions of use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 the proposed view of “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service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”, the goods should be presented with wide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margins of freedom.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distinctive characteristics  of the goods should be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co-created with the user .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Value should emerge contextually and dynamically as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value in use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4294967295"/>
          </p:nvPr>
        </p:nvSpPr>
        <p:spPr>
          <a:xfrm>
            <a:off x="4429124" y="2143116"/>
            <a:ext cx="4686304" cy="44291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historicization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pproach: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priority aims are collecting and preserving cultural “goods”. The focus is on the goods as such.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relational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proposes different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environments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which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goods are inserted in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relation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to other goods and to time and places different from those of origin.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contextualization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approach aims to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create conditions of sharing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involving 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user in the process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content 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 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service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emerges dynamically through interaction with the user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it-IT" sz="1600" dirty="0"/>
          </a:p>
        </p:txBody>
      </p:sp>
      <p:pic>
        <p:nvPicPr>
          <p:cNvPr id="5" name="Picture 3" descr="img benicultur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271" y="0"/>
            <a:ext cx="226422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FFC000"/>
                </a:solidFill>
              </a:rPr>
              <a:t>3. Towards a </a:t>
            </a:r>
            <a:r>
              <a:rPr lang="en-US" sz="3200" b="1" i="1" dirty="0" smtClean="0">
                <a:solidFill>
                  <a:srgbClr val="FFC000"/>
                </a:solidFill>
              </a:rPr>
              <a:t>new triple target </a:t>
            </a:r>
            <a:r>
              <a:rPr lang="en-US" sz="3200" i="1" dirty="0" smtClean="0">
                <a:solidFill>
                  <a:srgbClr val="FFC000"/>
                </a:solidFill>
              </a:rPr>
              <a:t>of </a:t>
            </a:r>
            <a:r>
              <a:rPr lang="en-US" sz="3200" b="1" i="1" dirty="0" smtClean="0">
                <a:solidFill>
                  <a:srgbClr val="FFC000"/>
                </a:solidFill>
              </a:rPr>
              <a:t>sustainable viability </a:t>
            </a:r>
            <a:r>
              <a:rPr lang="en-US" sz="3200" i="1" dirty="0" smtClean="0">
                <a:solidFill>
                  <a:srgbClr val="FFC000"/>
                </a:solidFill>
              </a:rPr>
              <a:t>for cultural heritage</a:t>
            </a:r>
            <a:endParaRPr lang="it-IT" sz="3200" i="1" dirty="0" smtClean="0">
              <a:solidFill>
                <a:srgbClr val="FFC000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03" name="Picture 3" descr="Schermata 2011-05-28 a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785938"/>
            <a:ext cx="45720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79388" y="1857364"/>
            <a:ext cx="40719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In the light of the new vision,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conservation</a:t>
            </a: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,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protection </a:t>
            </a: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and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enhancement </a:t>
            </a: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trigger a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virtuous circle resolving the traditional </a:t>
            </a:r>
            <a:r>
              <a:rPr lang="en-US" sz="2000" b="1" i="1" dirty="0" smtClean="0">
                <a:solidFill>
                  <a:srgbClr val="0B5395"/>
                </a:solidFill>
                <a:latin typeface="Calibri" pitchFamily="34" charset="0"/>
              </a:rPr>
              <a:t>(false) dilemma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conservation </a:t>
            </a:r>
            <a:r>
              <a:rPr lang="en-US" sz="2000" b="1" i="1" dirty="0" err="1">
                <a:solidFill>
                  <a:srgbClr val="0B5395"/>
                </a:solidFill>
                <a:latin typeface="Calibri" pitchFamily="34" charset="0"/>
              </a:rPr>
              <a:t>vs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 enhancement</a:t>
            </a: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. </a:t>
            </a:r>
          </a:p>
          <a:p>
            <a:endParaRPr lang="en-US" sz="2000" dirty="0">
              <a:solidFill>
                <a:srgbClr val="0B5395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Rejecting a reductionist approach, the governing body has to put in place balanced strategies of action: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 to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conserve the structure </a:t>
            </a:r>
            <a:endParaRPr lang="en-US" sz="2000" b="1" i="1" dirty="0" smtClean="0">
              <a:solidFill>
                <a:srgbClr val="0B5395"/>
              </a:solidFill>
              <a:latin typeface="Calibri" pitchFamily="34" charset="0"/>
            </a:endParaRPr>
          </a:p>
          <a:p>
            <a:r>
              <a:rPr lang="en-US" sz="2000" b="1" u="sng" dirty="0" smtClean="0">
                <a:solidFill>
                  <a:srgbClr val="0B5395"/>
                </a:solidFill>
                <a:latin typeface="Calibri" pitchFamily="34" charset="0"/>
              </a:rPr>
              <a:t>and</a:t>
            </a:r>
            <a:endParaRPr lang="en-US" sz="2000" b="1" u="sng" dirty="0">
              <a:solidFill>
                <a:srgbClr val="0B5395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 to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enhance</a:t>
            </a:r>
            <a:r>
              <a:rPr lang="en-US" sz="2000" i="1" dirty="0">
                <a:solidFill>
                  <a:srgbClr val="0B5395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B5395"/>
                </a:solidFill>
                <a:latin typeface="Calibri" pitchFamily="34" charset="0"/>
              </a:rPr>
              <a:t>the </a:t>
            </a:r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systems viability </a:t>
            </a:r>
          </a:p>
          <a:p>
            <a:r>
              <a:rPr lang="en-US" sz="2000" b="1" i="1" dirty="0">
                <a:solidFill>
                  <a:srgbClr val="0B5395"/>
                </a:solidFill>
                <a:latin typeface="Calibri" pitchFamily="34" charset="0"/>
              </a:rPr>
              <a:t>of cultural </a:t>
            </a:r>
            <a:r>
              <a:rPr lang="en-US" sz="2000" b="1" i="1" dirty="0" smtClean="0">
                <a:solidFill>
                  <a:srgbClr val="0B5395"/>
                </a:solidFill>
                <a:latin typeface="Calibri" pitchFamily="34" charset="0"/>
              </a:rPr>
              <a:t>heritage, </a:t>
            </a:r>
            <a:r>
              <a:rPr lang="en-US" sz="2000" i="1" dirty="0" smtClean="0">
                <a:solidFill>
                  <a:srgbClr val="0B5395"/>
                </a:solidFill>
                <a:latin typeface="Calibri" pitchFamily="34" charset="0"/>
              </a:rPr>
              <a:t>strongly related to the target of </a:t>
            </a:r>
            <a:r>
              <a:rPr lang="en-US" sz="2000" b="1" i="1" dirty="0" smtClean="0">
                <a:solidFill>
                  <a:srgbClr val="0B5395"/>
                </a:solidFill>
                <a:latin typeface="Calibri" pitchFamily="34" charset="0"/>
              </a:rPr>
              <a:t>sustainability</a:t>
            </a:r>
            <a:r>
              <a:rPr lang="en-US" sz="2000" dirty="0" smtClean="0">
                <a:solidFill>
                  <a:srgbClr val="0B5395"/>
                </a:solidFill>
                <a:latin typeface="Calibri" pitchFamily="34" charset="0"/>
              </a:rPr>
              <a:t>. </a:t>
            </a:r>
            <a:endParaRPr lang="it-IT" sz="2000" dirty="0">
              <a:solidFill>
                <a:srgbClr val="0B539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556" y="214290"/>
            <a:ext cx="8229600" cy="1143000"/>
          </a:xfrm>
        </p:spPr>
        <p:txBody>
          <a:bodyPr>
            <a:normAutofit/>
          </a:bodyPr>
          <a:lstStyle/>
          <a:p>
            <a:pPr marL="838200" indent="-838200"/>
            <a:r>
              <a:rPr lang="en-US" sz="2800" i="1" dirty="0" smtClean="0">
                <a:solidFill>
                  <a:srgbClr val="FFC000"/>
                </a:solidFill>
              </a:rPr>
              <a:t>4. Towards a </a:t>
            </a:r>
            <a:r>
              <a:rPr lang="en-US" sz="2800" b="1" i="1" dirty="0" smtClean="0">
                <a:solidFill>
                  <a:srgbClr val="FFC000"/>
                </a:solidFill>
              </a:rPr>
              <a:t>new Many-to-many network approach </a:t>
            </a:r>
            <a:r>
              <a:rPr lang="en-US" sz="2800" i="1" dirty="0" smtClean="0">
                <a:solidFill>
                  <a:srgbClr val="FFC000"/>
                </a:solidFill>
              </a:rPr>
              <a:t>for the governance of cultural heritage</a:t>
            </a:r>
            <a:endParaRPr lang="it-IT" sz="2800" i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300" dirty="0" smtClean="0">
                <a:solidFill>
                  <a:srgbClr val="0B5395"/>
                </a:solidFill>
              </a:rPr>
              <a:t>In sum, our general interpretation scheme addresses the idea of going towards a </a:t>
            </a:r>
            <a:r>
              <a:rPr lang="en-US" sz="2300" b="1" i="1" dirty="0" smtClean="0">
                <a:solidFill>
                  <a:srgbClr val="0B5395"/>
                </a:solidFill>
              </a:rPr>
              <a:t>Cultural Heritage Service System </a:t>
            </a:r>
            <a:r>
              <a:rPr lang="en-US" sz="2300" dirty="0" smtClean="0">
                <a:solidFill>
                  <a:srgbClr val="0B5395"/>
                </a:solidFill>
              </a:rPr>
              <a:t>emerging from a</a:t>
            </a:r>
            <a:r>
              <a:rPr lang="en-US" sz="2300" i="1" dirty="0" smtClean="0">
                <a:solidFill>
                  <a:srgbClr val="0B5395"/>
                </a:solidFill>
              </a:rPr>
              <a:t> Cultural Heritage </a:t>
            </a:r>
            <a:r>
              <a:rPr lang="en-US" sz="2300" b="1" i="1" dirty="0" smtClean="0">
                <a:solidFill>
                  <a:srgbClr val="0B5395"/>
                </a:solidFill>
              </a:rPr>
              <a:t>Territorial </a:t>
            </a:r>
            <a:r>
              <a:rPr lang="en-US" sz="2300" i="1" dirty="0" smtClean="0">
                <a:solidFill>
                  <a:srgbClr val="0B5395"/>
                </a:solidFill>
              </a:rPr>
              <a:t>System</a:t>
            </a:r>
            <a:r>
              <a:rPr lang="en-US" sz="2300" dirty="0" smtClean="0">
                <a:solidFill>
                  <a:srgbClr val="0B5395"/>
                </a:solidFill>
              </a:rPr>
              <a:t>, the implementation and governance of which are underpinned by the proposed integrated framework. </a:t>
            </a:r>
            <a:endParaRPr lang="it-IT" sz="2300" dirty="0" smtClean="0"/>
          </a:p>
        </p:txBody>
      </p:sp>
      <p:pic>
        <p:nvPicPr>
          <p:cNvPr id="53253" name="Oggetto 8"/>
          <p:cNvPicPr>
            <a:picLocks noChangeArrowheads="1"/>
          </p:cNvPicPr>
          <p:nvPr/>
        </p:nvPicPr>
        <p:blipFill>
          <a:blip r:embed="rId2"/>
          <a:srcRect t="-159" b="-1256"/>
          <a:stretch>
            <a:fillRect/>
          </a:stretch>
        </p:blipFill>
        <p:spPr bwMode="auto">
          <a:xfrm>
            <a:off x="1214414" y="3071811"/>
            <a:ext cx="6457969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643812" cy="11430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</a:rPr>
              <a:t>The Cultural Heritage Territorial System</a:t>
            </a:r>
            <a:endParaRPr lang="it-IT" sz="3200" i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055" y="4286274"/>
            <a:ext cx="8658225" cy="257175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000" dirty="0" smtClean="0">
                <a:solidFill>
                  <a:srgbClr val="0B5395"/>
                </a:solidFill>
              </a:rPr>
              <a:t>In order to converge towards a </a:t>
            </a:r>
            <a:r>
              <a:rPr lang="en-US" sz="2000" b="1" dirty="0" smtClean="0">
                <a:solidFill>
                  <a:srgbClr val="0B5395"/>
                </a:solidFill>
              </a:rPr>
              <a:t>consonant </a:t>
            </a:r>
            <a:r>
              <a:rPr lang="en-US" sz="2000" b="1" dirty="0" err="1" smtClean="0">
                <a:solidFill>
                  <a:srgbClr val="0B5395"/>
                </a:solidFill>
              </a:rPr>
              <a:t>MtoM</a:t>
            </a:r>
            <a:r>
              <a:rPr lang="en-US" sz="2000" b="1" dirty="0" smtClean="0">
                <a:solidFill>
                  <a:srgbClr val="0B5395"/>
                </a:solidFill>
              </a:rPr>
              <a:t> configuration</a:t>
            </a:r>
            <a:r>
              <a:rPr lang="en-US" sz="2000" dirty="0" smtClean="0">
                <a:solidFill>
                  <a:srgbClr val="0B5395"/>
                </a:solidFill>
              </a:rPr>
              <a:t>, a key decision making role in governing the network is played by a </a:t>
            </a:r>
            <a:r>
              <a:rPr lang="en-US" sz="2000" b="1" i="1" dirty="0" smtClean="0">
                <a:solidFill>
                  <a:srgbClr val="0B5395"/>
                </a:solidFill>
              </a:rPr>
              <a:t>triple subject of governance</a:t>
            </a:r>
            <a:r>
              <a:rPr lang="en-US" sz="2000" dirty="0" smtClean="0">
                <a:solidFill>
                  <a:srgbClr val="0B5395"/>
                </a:solidFill>
              </a:rPr>
              <a:t>:</a:t>
            </a:r>
          </a:p>
          <a:p>
            <a:pPr lvl="1"/>
            <a:r>
              <a:rPr lang="en-US" sz="1600" dirty="0" smtClean="0">
                <a:solidFill>
                  <a:srgbClr val="0B5395"/>
                </a:solidFill>
              </a:rPr>
              <a:t>the </a:t>
            </a:r>
            <a:r>
              <a:rPr lang="en-US" sz="1600" b="1" i="1" dirty="0" smtClean="0">
                <a:solidFill>
                  <a:srgbClr val="0B5395"/>
                </a:solidFill>
              </a:rPr>
              <a:t>Regulatory Authority</a:t>
            </a:r>
            <a:r>
              <a:rPr lang="en-US" sz="1600" dirty="0" smtClean="0">
                <a:solidFill>
                  <a:srgbClr val="0B5395"/>
                </a:solidFill>
              </a:rPr>
              <a:t>, the decision maker who defines pillars of action for the territory (e.g. the Ministry of Cultural Heritage and Environmental Conservation);</a:t>
            </a:r>
            <a:endParaRPr lang="it-IT" sz="1600" dirty="0" smtClean="0">
              <a:solidFill>
                <a:srgbClr val="0B5395"/>
              </a:solidFill>
            </a:endParaRPr>
          </a:p>
          <a:p>
            <a:pPr lvl="1"/>
            <a:r>
              <a:rPr lang="en-US" sz="1600" dirty="0" smtClean="0">
                <a:solidFill>
                  <a:srgbClr val="0B5395"/>
                </a:solidFill>
              </a:rPr>
              <a:t>one or more</a:t>
            </a:r>
            <a:r>
              <a:rPr lang="en-US" sz="1600" i="1" dirty="0" smtClean="0">
                <a:solidFill>
                  <a:srgbClr val="0B5395"/>
                </a:solidFill>
              </a:rPr>
              <a:t> </a:t>
            </a:r>
            <a:r>
              <a:rPr lang="en-US" sz="1600" b="1" i="1" dirty="0" smtClean="0">
                <a:solidFill>
                  <a:srgbClr val="0B5395"/>
                </a:solidFill>
              </a:rPr>
              <a:t>Coordinators</a:t>
            </a:r>
            <a:r>
              <a:rPr lang="en-US" sz="1600" dirty="0" smtClean="0">
                <a:solidFill>
                  <a:srgbClr val="0B5395"/>
                </a:solidFill>
              </a:rPr>
              <a:t>, capable of developing proposals for each line of action identified by the decision maker (e.g. </a:t>
            </a:r>
            <a:r>
              <a:rPr lang="en-US" sz="1600" dirty="0" err="1" smtClean="0">
                <a:solidFill>
                  <a:srgbClr val="0B5395"/>
                </a:solidFill>
              </a:rPr>
              <a:t>Unesco</a:t>
            </a:r>
            <a:r>
              <a:rPr lang="en-US" sz="1600" dirty="0" smtClean="0">
                <a:solidFill>
                  <a:srgbClr val="0B5395"/>
                </a:solidFill>
              </a:rPr>
              <a:t> National Commissions);</a:t>
            </a:r>
            <a:endParaRPr lang="it-IT" sz="1600" dirty="0" smtClean="0">
              <a:solidFill>
                <a:srgbClr val="0B5395"/>
              </a:solidFill>
            </a:endParaRPr>
          </a:p>
          <a:p>
            <a:pPr lvl="1"/>
            <a:r>
              <a:rPr lang="en-US" sz="1600" dirty="0" smtClean="0">
                <a:solidFill>
                  <a:srgbClr val="0B5395"/>
                </a:solidFill>
              </a:rPr>
              <a:t>one or more </a:t>
            </a:r>
            <a:r>
              <a:rPr lang="en-US" sz="1600" b="1" i="1" dirty="0" smtClean="0">
                <a:solidFill>
                  <a:srgbClr val="0B5395"/>
                </a:solidFill>
              </a:rPr>
              <a:t>Proposers</a:t>
            </a:r>
            <a:r>
              <a:rPr lang="en-US" sz="1600" dirty="0" smtClean="0">
                <a:solidFill>
                  <a:srgbClr val="0B5395"/>
                </a:solidFill>
              </a:rPr>
              <a:t>, public or private, engaged in the realization of the projects proposed by the Coordinators.</a:t>
            </a:r>
            <a:endParaRPr lang="it-IT" sz="1600" dirty="0" smtClean="0">
              <a:solidFill>
                <a:srgbClr val="0B5395"/>
              </a:solidFill>
            </a:endParaRPr>
          </a:p>
        </p:txBody>
      </p:sp>
      <p:pic>
        <p:nvPicPr>
          <p:cNvPr id="55299" name="Oggetto 8"/>
          <p:cNvPicPr>
            <a:picLocks noChangeArrowheads="1"/>
          </p:cNvPicPr>
          <p:nvPr/>
        </p:nvPicPr>
        <p:blipFill>
          <a:blip r:embed="rId2"/>
          <a:srcRect t="-159" b="-1256"/>
          <a:stretch>
            <a:fillRect/>
          </a:stretch>
        </p:blipFill>
        <p:spPr bwMode="auto">
          <a:xfrm>
            <a:off x="4500562" y="1500174"/>
            <a:ext cx="4572030" cy="27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07950" y="17002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B5395"/>
                </a:solidFill>
                <a:latin typeface="Calibri" pitchFamily="34" charset="0"/>
              </a:rPr>
              <a:t>From an S-Dl perspective, </a:t>
            </a:r>
            <a:r>
              <a:rPr lang="en-US" dirty="0" smtClean="0">
                <a:solidFill>
                  <a:srgbClr val="0B5395"/>
                </a:solidFill>
                <a:latin typeface="Calibri" pitchFamily="34" charset="0"/>
              </a:rPr>
              <a:t>we distinguish between </a:t>
            </a:r>
            <a:r>
              <a:rPr lang="en-US" sz="1600" dirty="0" smtClean="0">
                <a:solidFill>
                  <a:srgbClr val="0B5395"/>
                </a:solidFill>
              </a:rPr>
              <a:t>(</a:t>
            </a:r>
            <a:r>
              <a:rPr lang="en-US" sz="1600" dirty="0" err="1" smtClean="0">
                <a:solidFill>
                  <a:srgbClr val="0B5395"/>
                </a:solidFill>
              </a:rPr>
              <a:t>Lusch</a:t>
            </a:r>
            <a:r>
              <a:rPr lang="en-US" sz="1600" dirty="0" smtClean="0">
                <a:solidFill>
                  <a:srgbClr val="0B5395"/>
                </a:solidFill>
              </a:rPr>
              <a:t> </a:t>
            </a:r>
            <a:r>
              <a:rPr lang="en-US" sz="1600" dirty="0">
                <a:solidFill>
                  <a:srgbClr val="0B5395"/>
                </a:solidFill>
              </a:rPr>
              <a:t>e </a:t>
            </a:r>
            <a:r>
              <a:rPr lang="en-US" sz="1600" dirty="0" err="1">
                <a:solidFill>
                  <a:srgbClr val="0B5395"/>
                </a:solidFill>
              </a:rPr>
              <a:t>Vargo</a:t>
            </a:r>
            <a:r>
              <a:rPr lang="en-US" sz="1600" dirty="0">
                <a:solidFill>
                  <a:srgbClr val="0B5395"/>
                </a:solidFill>
              </a:rPr>
              <a:t>, 2008)</a:t>
            </a:r>
            <a:r>
              <a:rPr lang="en-US" dirty="0">
                <a:solidFill>
                  <a:srgbClr val="0B5395"/>
                </a:solidFill>
                <a:latin typeface="Calibri" pitchFamily="34" charset="0"/>
              </a:rPr>
              <a:t>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>
                <a:solidFill>
                  <a:srgbClr val="0B5395"/>
                </a:solidFill>
                <a:latin typeface="Calibri" pitchFamily="34" charset="0"/>
              </a:rPr>
              <a:t> </a:t>
            </a:r>
            <a:r>
              <a:rPr lang="en-US" b="1" i="1" dirty="0" smtClean="0">
                <a:solidFill>
                  <a:srgbClr val="0B5395"/>
                </a:solidFill>
                <a:latin typeface="+mj-lt"/>
              </a:rPr>
              <a:t>cultural </a:t>
            </a:r>
            <a:r>
              <a:rPr lang="en-US" b="1" i="1" dirty="0">
                <a:solidFill>
                  <a:srgbClr val="0B5395"/>
                </a:solidFill>
                <a:latin typeface="+mj-lt"/>
              </a:rPr>
              <a:t>goods 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as </a:t>
            </a:r>
            <a:r>
              <a:rPr lang="en-US" i="1" dirty="0" smtClean="0">
                <a:solidFill>
                  <a:srgbClr val="0B5395"/>
                </a:solidFill>
                <a:latin typeface="+mj-lt"/>
              </a:rPr>
              <a:t>time and place specific </a:t>
            </a:r>
            <a:r>
              <a:rPr lang="en-US" dirty="0" smtClean="0">
                <a:solidFill>
                  <a:srgbClr val="0B5395"/>
                </a:solidFill>
                <a:latin typeface="+mj-lt"/>
              </a:rPr>
              <a:t>components 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of the territory </a:t>
            </a:r>
            <a:r>
              <a:rPr lang="en-US" dirty="0" smtClean="0">
                <a:solidFill>
                  <a:srgbClr val="0B5395"/>
                </a:solidFill>
                <a:latin typeface="+mj-lt"/>
              </a:rPr>
              <a:t>that are “</a:t>
            </a:r>
            <a:r>
              <a:rPr lang="en-US" b="1" i="1" dirty="0">
                <a:solidFill>
                  <a:srgbClr val="0B5395"/>
                </a:solidFill>
                <a:latin typeface="+mj-lt"/>
              </a:rPr>
              <a:t>operand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” </a:t>
            </a:r>
            <a:r>
              <a:rPr lang="en-US" b="1" dirty="0">
                <a:solidFill>
                  <a:srgbClr val="0B5395"/>
                </a:solidFill>
                <a:latin typeface="+mj-lt"/>
              </a:rPr>
              <a:t>resources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B5395"/>
                </a:solidFill>
                <a:latin typeface="+mj-lt"/>
              </a:rPr>
              <a:t>cultural </a:t>
            </a:r>
            <a:r>
              <a:rPr lang="en-US" b="1" i="1" dirty="0">
                <a:solidFill>
                  <a:srgbClr val="0B5395"/>
                </a:solidFill>
                <a:latin typeface="+mj-lt"/>
              </a:rPr>
              <a:t>organizations</a:t>
            </a:r>
            <a:r>
              <a:rPr lang="en-US" b="1" i="1" dirty="0">
                <a:latin typeface="+mj-lt"/>
              </a:rPr>
              <a:t> 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(</a:t>
            </a:r>
            <a:r>
              <a:rPr lang="en-US" i="1" dirty="0">
                <a:solidFill>
                  <a:srgbClr val="0B5395"/>
                </a:solidFill>
                <a:latin typeface="+mj-lt"/>
              </a:rPr>
              <a:t>systemic components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) </a:t>
            </a:r>
            <a:r>
              <a:rPr lang="en-US" dirty="0" smtClean="0">
                <a:solidFill>
                  <a:srgbClr val="0B5395"/>
                </a:solidFill>
                <a:latin typeface="+mj-lt"/>
              </a:rPr>
              <a:t>as fundamental “</a:t>
            </a:r>
            <a:r>
              <a:rPr lang="en-US" b="1" i="1" dirty="0" smtClean="0">
                <a:solidFill>
                  <a:srgbClr val="0B5395"/>
                </a:solidFill>
                <a:latin typeface="+mj-lt"/>
              </a:rPr>
              <a:t>operant</a:t>
            </a:r>
            <a:r>
              <a:rPr lang="en-US" dirty="0">
                <a:solidFill>
                  <a:srgbClr val="0B5395"/>
                </a:solidFill>
                <a:latin typeface="+mj-lt"/>
              </a:rPr>
              <a:t>” </a:t>
            </a:r>
            <a:r>
              <a:rPr lang="en-US" b="1" dirty="0">
                <a:solidFill>
                  <a:srgbClr val="0B5395"/>
                </a:solidFill>
                <a:latin typeface="+mj-lt"/>
              </a:rPr>
              <a:t>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 smtClean="0">
                <a:solidFill>
                  <a:srgbClr val="0B5395"/>
                </a:solidFill>
              </a:rPr>
              <a:t>Concluding</a:t>
            </a:r>
            <a:r>
              <a:rPr lang="it-IT" sz="4000" b="1" dirty="0" smtClean="0">
                <a:solidFill>
                  <a:srgbClr val="0B5395"/>
                </a:solidFill>
              </a:rPr>
              <a:t> </a:t>
            </a:r>
            <a:r>
              <a:rPr lang="it-IT" sz="4000" b="1" dirty="0" err="1" smtClean="0">
                <a:solidFill>
                  <a:srgbClr val="0B5395"/>
                </a:solidFill>
              </a:rPr>
              <a:t>remarks</a:t>
            </a:r>
            <a:endParaRPr lang="it-IT" sz="4000" b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B5395"/>
                </a:solidFill>
              </a:rPr>
              <a:t>In the light of our view,</a:t>
            </a:r>
            <a:r>
              <a:rPr lang="en-US" sz="2400" i="1" dirty="0" smtClean="0">
                <a:solidFill>
                  <a:srgbClr val="0B5395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b="1" i="1" dirty="0" smtClean="0">
                <a:solidFill>
                  <a:srgbClr val="0B5395"/>
                </a:solidFill>
              </a:rPr>
              <a:t>cultural value </a:t>
            </a:r>
            <a:r>
              <a:rPr lang="en-US" sz="2400" b="1" dirty="0" smtClean="0">
                <a:solidFill>
                  <a:srgbClr val="0B5395"/>
                </a:solidFill>
              </a:rPr>
              <a:t>is never “consumed” during the experience of enjoyment</a:t>
            </a:r>
            <a:r>
              <a:rPr lang="en-US" sz="2400" dirty="0" smtClean="0">
                <a:solidFill>
                  <a:srgbClr val="0B5395"/>
                </a:solidFill>
              </a:rPr>
              <a:t>, but is </a:t>
            </a:r>
            <a:r>
              <a:rPr lang="en-US" sz="2400" b="1" dirty="0" smtClean="0">
                <a:solidFill>
                  <a:srgbClr val="0B5395"/>
                </a:solidFill>
              </a:rPr>
              <a:t>transformed and enriched 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>
                <a:solidFill>
                  <a:srgbClr val="0B5395"/>
                </a:solidFill>
              </a:rPr>
              <a:t>by combining and re-combining with the variety both of the beneficiary and of any other resources integrator involved in the interaction process .</a:t>
            </a:r>
          </a:p>
          <a:p>
            <a:pPr algn="ctr">
              <a:buFont typeface="Arial" charset="0"/>
              <a:buNone/>
            </a:pPr>
            <a:r>
              <a:rPr lang="en-US" sz="1800" dirty="0" smtClean="0">
                <a:solidFill>
                  <a:srgbClr val="0B5395"/>
                </a:solidFill>
              </a:rPr>
              <a:t>(</a:t>
            </a:r>
            <a:r>
              <a:rPr lang="en-US" sz="1800" dirty="0" err="1" smtClean="0">
                <a:solidFill>
                  <a:srgbClr val="0B5395"/>
                </a:solidFill>
              </a:rPr>
              <a:t>Vargo</a:t>
            </a:r>
            <a:r>
              <a:rPr lang="en-US" sz="1800" dirty="0" smtClean="0">
                <a:solidFill>
                  <a:srgbClr val="0B5395"/>
                </a:solidFill>
              </a:rPr>
              <a:t> and </a:t>
            </a:r>
            <a:r>
              <a:rPr lang="en-US" sz="1800" dirty="0" err="1" smtClean="0">
                <a:solidFill>
                  <a:srgbClr val="0B5395"/>
                </a:solidFill>
              </a:rPr>
              <a:t>Lusch</a:t>
            </a:r>
            <a:r>
              <a:rPr lang="en-US" sz="1800" dirty="0" smtClean="0">
                <a:solidFill>
                  <a:srgbClr val="0B5395"/>
                </a:solidFill>
              </a:rPr>
              <a:t>, 2006; </a:t>
            </a:r>
            <a:r>
              <a:rPr lang="en-US" sz="1800" dirty="0" err="1" smtClean="0">
                <a:solidFill>
                  <a:srgbClr val="0B5395"/>
                </a:solidFill>
              </a:rPr>
              <a:t>Barile</a:t>
            </a:r>
            <a:r>
              <a:rPr lang="en-US" sz="1800" dirty="0" smtClean="0">
                <a:solidFill>
                  <a:srgbClr val="0B5395"/>
                </a:solidFill>
              </a:rPr>
              <a:t>, 2009, 2011; </a:t>
            </a:r>
            <a:r>
              <a:rPr lang="en-US" sz="1800" dirty="0" err="1" smtClean="0">
                <a:solidFill>
                  <a:srgbClr val="0B5395"/>
                </a:solidFill>
              </a:rPr>
              <a:t>Piciocchi</a:t>
            </a:r>
            <a:r>
              <a:rPr lang="en-US" sz="1800" dirty="0" smtClean="0">
                <a:solidFill>
                  <a:srgbClr val="0B5395"/>
                </a:solidFill>
              </a:rPr>
              <a:t>, </a:t>
            </a:r>
            <a:r>
              <a:rPr lang="en-US" sz="1800" dirty="0" err="1" smtClean="0">
                <a:solidFill>
                  <a:srgbClr val="0B5395"/>
                </a:solidFill>
              </a:rPr>
              <a:t>Saviano</a:t>
            </a:r>
            <a:r>
              <a:rPr lang="en-US" sz="1800" dirty="0" smtClean="0">
                <a:solidFill>
                  <a:srgbClr val="0B5395"/>
                </a:solidFill>
              </a:rPr>
              <a:t>, and Bassano, 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2994" y="274638"/>
            <a:ext cx="82296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call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Business </a:t>
            </a:r>
            <a:r>
              <a:rPr lang="it-IT" sz="3600" b="1" dirty="0" err="1" smtClean="0">
                <a:solidFill>
                  <a:schemeClr val="accent1">
                    <a:lumMod val="75000"/>
                  </a:schemeClr>
                </a:solidFill>
              </a:rPr>
              <a:t>Scholars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This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is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a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call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for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the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contribution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</a:p>
          <a:p>
            <a:pPr algn="ctr">
              <a:buNone/>
            </a:pP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of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business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scholars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to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work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together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</a:p>
          <a:p>
            <a:pPr algn="ctr">
              <a:buNone/>
            </a:pP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to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co-create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knowledge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</a:p>
          <a:p>
            <a:pPr algn="ctr">
              <a:buNone/>
            </a:pP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for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the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viability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of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it-IT" sz="4000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OUR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cultural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heritage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.</a:t>
            </a:r>
            <a:endParaRPr lang="it-IT" b="1" i="1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00966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Do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Enjoy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Our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 Cultural Heritage!! </a:t>
            </a:r>
            <a:endParaRPr lang="it-IT" dirty="0"/>
          </a:p>
        </p:txBody>
      </p:sp>
      <p:pic>
        <p:nvPicPr>
          <p:cNvPr id="114690" name="Picture 2" descr="http://t2.gstatic.com/images?q=tbn:ANd9GcQv2CSYNPEKo_eddJZkCk4LiWJ9_b4s49O5luhLHjk5s7KBrCDn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813" y="1214422"/>
            <a:ext cx="3149633" cy="133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egnaposto piè di pagina 4"/>
          <p:cNvSpPr txBox="1">
            <a:spLocks/>
          </p:cNvSpPr>
          <p:nvPr/>
        </p:nvSpPr>
        <p:spPr>
          <a:xfrm>
            <a:off x="1928830" y="2714620"/>
            <a:ext cx="5214938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Amalfitan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Coast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View from the 13th Century Villa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Rufolo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Ravello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4694" name="Picture 6" descr="http://t2.gstatic.com/images?q=tbn:ANd9GcTcVWW637wSAy-aq9B892twhEXu44yFQ8rz1TN1NkxM-VRfQlJC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207">
            <a:off x="484448" y="1606128"/>
            <a:ext cx="1467032" cy="1103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http://t3.gstatic.com/images?q=tbn:ANd9GcTz_nbH8smX6Md2J-Q-SkY2hnbgBZFGJyYHEDogS-XQnBbGM5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643578"/>
            <a:ext cx="1285884" cy="993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714500" y="5286375"/>
            <a:ext cx="5500688" cy="1571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 err="1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Including</a:t>
            </a:r>
            <a:r>
              <a:rPr lang="it-IT" sz="4400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lang="it-IT" sz="4400" b="1" dirty="0" err="1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our</a:t>
            </a:r>
            <a:r>
              <a:rPr lang="it-IT" sz="4400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lang="it-IT" sz="4400" b="1" dirty="0" err="1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Mediterranean</a:t>
            </a:r>
            <a:r>
              <a:rPr lang="it-IT" sz="4400" b="1" dirty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 </a:t>
            </a:r>
            <a:r>
              <a:rPr lang="it-IT" sz="4400" b="1" dirty="0" err="1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Diet</a:t>
            </a:r>
            <a:r>
              <a:rPr lang="it-IT" sz="4400" b="1" dirty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!! </a:t>
            </a:r>
            <a:endParaRPr lang="it-IT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http://t0.gstatic.com/images?q=tbn:ANd9GcSjjd12Jtzs13xU0_wYlFtU56ij5LVhiXIGw6Y0aGYuWhvBMSyL5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1249547" cy="831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Segnaposto piè di pagina 4"/>
          <p:cNvSpPr txBox="1">
            <a:spLocks/>
          </p:cNvSpPr>
          <p:nvPr/>
        </p:nvSpPr>
        <p:spPr>
          <a:xfrm>
            <a:off x="142844" y="5143512"/>
            <a:ext cx="1911350" cy="290512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Temples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Paestum</a:t>
            </a:r>
          </a:p>
        </p:txBody>
      </p:sp>
      <p:pic>
        <p:nvPicPr>
          <p:cNvPr id="15" name="Picture 2" descr="http://t1.gstatic.com/images?q=tbn:ANd9GcRUFobKhzPRaFYeW1EwK3tzSMGNODrrgQOnqvYYIhPqgPl91-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8292">
            <a:off x="1718343" y="3413133"/>
            <a:ext cx="1489291" cy="1000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Segnaposto piè di pagina 4"/>
          <p:cNvSpPr txBox="1">
            <a:spLocks/>
          </p:cNvSpPr>
          <p:nvPr/>
        </p:nvSpPr>
        <p:spPr>
          <a:xfrm>
            <a:off x="1714480" y="4500570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Herculaneum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Ruins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2" descr="http://t3.gstatic.com/images?q=tbn:ANd9GcSq3DC9GIF1fmcT0gvaiGFBR60WhJwV3Kstp8CNyIjeyNU51OR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17046"/>
            <a:ext cx="1500198" cy="997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Segnaposto piè di pagina 4"/>
          <p:cNvSpPr txBox="1">
            <a:spLocks/>
          </p:cNvSpPr>
          <p:nvPr/>
        </p:nvSpPr>
        <p:spPr>
          <a:xfrm>
            <a:off x="3571875" y="4857750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Royal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Palace, Caserta</a:t>
            </a:r>
          </a:p>
        </p:txBody>
      </p:sp>
      <p:pic>
        <p:nvPicPr>
          <p:cNvPr id="19" name="Picture 2" descr="http://t2.gstatic.com/images?q=tbn:ANd9GcRroAjON9A2x3YyRazyX6esO9TvLhUMVFP7hkWsebWcR_vIi7WeT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2017">
            <a:off x="5475827" y="3529299"/>
            <a:ext cx="1513241" cy="113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Segnaposto piè di pagina 4"/>
          <p:cNvSpPr txBox="1">
            <a:spLocks/>
          </p:cNvSpPr>
          <p:nvPr/>
        </p:nvSpPr>
        <p:spPr>
          <a:xfrm>
            <a:off x="5286380" y="4786322"/>
            <a:ext cx="1857370" cy="436553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Castel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dell’Ovo,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Naples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" name="Picture 2" descr="http://t3.gstatic.com/images?q=tbn:ANd9GcQovGqVr-lZONsVKHAGWxb52eS2QGogcXhzNc-VHFSxjnx_LuN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429000"/>
            <a:ext cx="1239822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Segnaposto piè di pagina 4"/>
          <p:cNvSpPr txBox="1">
            <a:spLocks/>
          </p:cNvSpPr>
          <p:nvPr/>
        </p:nvSpPr>
        <p:spPr>
          <a:xfrm>
            <a:off x="7429535" y="4500570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Royal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Palace,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Naples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" name="Picture 2" descr="http://t2.gstatic.com/images?q=tbn:ANd9GcQlPFAz7Lm8nndv1kaCL4LdEFMKr4TDNhTWH4aOopftSsKx92dJh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56362">
            <a:off x="7383250" y="5307417"/>
            <a:ext cx="1410798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Segnaposto piè di pagina 4"/>
          <p:cNvSpPr txBox="1">
            <a:spLocks/>
          </p:cNvSpPr>
          <p:nvPr/>
        </p:nvSpPr>
        <p:spPr>
          <a:xfrm>
            <a:off x="7429500" y="6286500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Arechi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Castle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Salerno</a:t>
            </a:r>
          </a:p>
        </p:txBody>
      </p:sp>
      <p:pic>
        <p:nvPicPr>
          <p:cNvPr id="23" name="Picture 2" descr="http://t2.gstatic.com/images?q=tbn:ANd9GcThhGiURQ3CPxg9Prob2n5LQ5tIVwI29mY4ruF3dhVZr2mMtY8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22661">
            <a:off x="6572264" y="1428736"/>
            <a:ext cx="1616102" cy="1071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Segnaposto piè di pagina 4"/>
          <p:cNvSpPr txBox="1">
            <a:spLocks/>
          </p:cNvSpPr>
          <p:nvPr/>
        </p:nvSpPr>
        <p:spPr>
          <a:xfrm>
            <a:off x="6572264" y="2714620"/>
            <a:ext cx="21431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Large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Theatre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Pompeii</a:t>
            </a:r>
            <a:endParaRPr lang="it-IT" sz="1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intangible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cultural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heritage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“The ‘intangible cultural heritage’ means the practices, representations, expressions, knowledge, skills – as well as the instruments, objects,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artefacts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and cultural spaces associated therewith – that communities, groups and, in some cases, individuals recognize as part of their cultural heritage.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intangible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cultural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heritage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transmitted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generation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generation,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constantly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recreated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communities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groups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response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interaction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nature and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provides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them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sense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identity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continuity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thus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promoting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cultural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creativity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. (…)”</a:t>
            </a:r>
          </a:p>
          <a:p>
            <a:pPr>
              <a:buNone/>
            </a:pP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	(Art. 2, par 1, UNESCO 2003 Convention on the Safeguarding of the Intangible Cultural Heritage)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000" b="1" smtClean="0">
                <a:solidFill>
                  <a:srgbClr val="0B5395"/>
                </a:solidFill>
              </a:rPr>
              <a:t>Contrasting perspectives</a:t>
            </a:r>
            <a:endParaRPr lang="it-IT" sz="4000" smtClean="0">
              <a:solidFill>
                <a:srgbClr val="0B5395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57188" y="1779588"/>
          <a:ext cx="8429684" cy="4507222"/>
        </p:xfrm>
        <a:graphic>
          <a:graphicData uri="http://schemas.openxmlformats.org/drawingml/2006/table">
            <a:tbl>
              <a:tblPr/>
              <a:tblGrid>
                <a:gridCol w="4110314"/>
                <a:gridCol w="4319370"/>
              </a:tblGrid>
              <a:tr h="605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Idealistic-aesthetic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91485" algn="l"/>
                        </a:tabLst>
                      </a:pPr>
                      <a:r>
                        <a:rPr lang="en-GB" sz="24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Anthropological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Cultura</a:t>
                      </a:r>
                      <a:r>
                        <a:rPr lang="en-GB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animi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91485" algn="l"/>
                        </a:tabLs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Civilisation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Rareness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Every testimony of civilisation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Excellence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Common and serial production which narrate better the common conditions of existence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Beauty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Reliable historical information 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Monuments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Random documentation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 value, absolute 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 value, historical 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Value for its own sake, individuality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Systemic value, context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Universal value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GB" sz="1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place specific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Value of belonging 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Value in use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Admiration, emotion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Intelligence, knowledge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in museums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Conservation as continuity of use, maintenance, sustainable development, urban planning</a:t>
                      </a:r>
                      <a:endParaRPr lang="it-IT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 of the pipe</a:t>
                      </a: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restoration of single objects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Prevention, reduction of damage with intervention on a territorial scale to contrast factors of environmental decay  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egnaposto piè di pagina 4"/>
          <p:cNvSpPr txBox="1">
            <a:spLocks/>
          </p:cNvSpPr>
          <p:nvPr/>
        </p:nvSpPr>
        <p:spPr>
          <a:xfrm>
            <a:off x="357188" y="6286500"/>
            <a:ext cx="2714625" cy="365125"/>
          </a:xfrm>
          <a:prstGeom prst="rect">
            <a:avLst/>
          </a:prstGeom>
        </p:spPr>
        <p:txBody>
          <a:bodyPr anchor="ctr"/>
          <a:lstStyle>
            <a:lvl1pPr algn="l">
              <a:defRPr b="1" i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Source. </a:t>
            </a:r>
            <a:r>
              <a:rPr lang="it-IT" sz="1400" i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Montella</a:t>
            </a:r>
            <a:r>
              <a:rPr lang="it-IT" sz="140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forthcoming</a:t>
            </a:r>
            <a:r>
              <a:rPr lang="it-IT" sz="140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it-IT" sz="140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The World Heritage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World Heritage </a:t>
            </a:r>
            <a:r>
              <a:rPr lang="it-IT" sz="2400" i="1" dirty="0" err="1" smtClean="0">
                <a:solidFill>
                  <a:schemeClr val="accent1">
                    <a:lumMod val="75000"/>
                  </a:schemeClr>
                </a:solidFill>
              </a:rPr>
              <a:t>List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 (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January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2011): 911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sites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(704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cultural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kind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180 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natural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and 27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mixed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Italy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the first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Nation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in the world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sites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List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45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sites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(42 “cultural” and 3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natural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(Isole Eolie, Dolomiti and Monte San Giorgio)</a:t>
            </a:r>
          </a:p>
          <a:p>
            <a:pPr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	( http://whc.unesco.org/en/list)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C000"/>
                </a:solidFill>
              </a:rPr>
              <a:t>Cultural goods:</a:t>
            </a:r>
            <a:r>
              <a:rPr lang="en-GB" sz="2700" b="1" dirty="0" smtClean="0">
                <a:solidFill>
                  <a:srgbClr val="FFC000"/>
                </a:solidFill>
              </a:rPr>
              <a:t/>
            </a:r>
            <a:br>
              <a:rPr lang="en-GB" sz="2700" b="1" dirty="0" smtClean="0">
                <a:solidFill>
                  <a:srgbClr val="FFC000"/>
                </a:solidFill>
              </a:rPr>
            </a:br>
            <a:r>
              <a:rPr lang="en-GB" sz="2700" b="1" dirty="0" smtClean="0">
                <a:solidFill>
                  <a:srgbClr val="FFC000"/>
                </a:solidFill>
              </a:rPr>
              <a:t>a cutting edge issue in the Italian political, economic and institutional debate</a:t>
            </a:r>
            <a:endParaRPr lang="it-IT" sz="2700" b="1" dirty="0" smtClean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0B5395"/>
                </a:solidFill>
              </a:rPr>
              <a:t>Culture and cultural heritage: evolving concepts</a:t>
            </a:r>
          </a:p>
          <a:p>
            <a:pPr>
              <a:buFont typeface="Arial" charset="0"/>
              <a:buNone/>
            </a:pPr>
            <a:endParaRPr lang="en-GB" sz="2400" dirty="0" smtClean="0">
              <a:solidFill>
                <a:srgbClr val="0B5395"/>
              </a:solidFill>
            </a:endParaRPr>
          </a:p>
          <a:p>
            <a:pPr>
              <a:buFont typeface="Arial" charset="0"/>
              <a:buNone/>
            </a:pPr>
            <a:r>
              <a:rPr lang="en-GB" sz="2400" dirty="0" smtClean="0">
                <a:solidFill>
                  <a:srgbClr val="0B5395"/>
                </a:solidFill>
              </a:rPr>
              <a:t>	The evolution in historical terms of the conception of cultural goods has been characterized by a process of </a:t>
            </a:r>
            <a:r>
              <a:rPr lang="en-GB" sz="2400" b="1" dirty="0" smtClean="0">
                <a:solidFill>
                  <a:srgbClr val="0B5395"/>
                </a:solidFill>
              </a:rPr>
              <a:t>democratisation of the concept of culture</a:t>
            </a:r>
            <a:r>
              <a:rPr lang="en-GB" sz="2400" dirty="0" smtClean="0">
                <a:solidFill>
                  <a:srgbClr val="0B5395"/>
                </a:solidFill>
              </a:rPr>
              <a:t>, the outcome of three main factors</a:t>
            </a:r>
            <a:r>
              <a:rPr lang="en-GB" sz="2000" dirty="0" smtClean="0">
                <a:solidFill>
                  <a:srgbClr val="0B5395"/>
                </a:solidFill>
              </a:rPr>
              <a:t> (</a:t>
            </a:r>
            <a:r>
              <a:rPr lang="en-GB" sz="2000" dirty="0" err="1" smtClean="0">
                <a:solidFill>
                  <a:srgbClr val="0B5395"/>
                </a:solidFill>
              </a:rPr>
              <a:t>Golinelli</a:t>
            </a:r>
            <a:r>
              <a:rPr lang="en-GB" sz="2000" dirty="0" smtClean="0">
                <a:solidFill>
                  <a:srgbClr val="0B5395"/>
                </a:solidFill>
              </a:rPr>
              <a:t>, 2011)</a:t>
            </a:r>
            <a:r>
              <a:rPr lang="en-GB" sz="2800" dirty="0" smtClean="0">
                <a:solidFill>
                  <a:srgbClr val="0B5395"/>
                </a:solidFill>
              </a:rPr>
              <a:t>:</a:t>
            </a:r>
            <a:endParaRPr lang="it-IT" sz="2800" dirty="0" smtClean="0">
              <a:solidFill>
                <a:srgbClr val="0B5395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B5395"/>
                </a:solidFill>
              </a:rPr>
              <a:t>social and economic changes </a:t>
            </a:r>
            <a:r>
              <a:rPr lang="en-GB" sz="2000" dirty="0" smtClean="0">
                <a:solidFill>
                  <a:srgbClr val="0B5395"/>
                </a:solidFill>
              </a:rPr>
              <a:t>during the second half of the past century;</a:t>
            </a:r>
            <a:endParaRPr lang="it-IT" sz="2000" dirty="0" smtClean="0">
              <a:solidFill>
                <a:srgbClr val="0B5395"/>
              </a:solidFill>
            </a:endParaRPr>
          </a:p>
          <a:p>
            <a:pPr lvl="1"/>
            <a:r>
              <a:rPr lang="en-GB" sz="2000" dirty="0" smtClean="0">
                <a:solidFill>
                  <a:srgbClr val="0B5395"/>
                </a:solidFill>
              </a:rPr>
              <a:t>the re-defining of the </a:t>
            </a:r>
            <a:r>
              <a:rPr lang="en-GB" sz="2000" b="1" dirty="0" smtClean="0">
                <a:solidFill>
                  <a:srgbClr val="0B5395"/>
                </a:solidFill>
              </a:rPr>
              <a:t>role of individuals </a:t>
            </a:r>
            <a:r>
              <a:rPr lang="en-GB" sz="2000" dirty="0" smtClean="0">
                <a:solidFill>
                  <a:srgbClr val="0B5395"/>
                </a:solidFill>
              </a:rPr>
              <a:t>in contexts and processes concerning them;</a:t>
            </a:r>
            <a:endParaRPr lang="it-IT" sz="2000" dirty="0" smtClean="0">
              <a:solidFill>
                <a:srgbClr val="0B5395"/>
              </a:solidFill>
            </a:endParaRPr>
          </a:p>
          <a:p>
            <a:pPr lvl="1"/>
            <a:r>
              <a:rPr lang="en-GB" sz="2000" dirty="0" smtClean="0">
                <a:solidFill>
                  <a:srgbClr val="0B5395"/>
                </a:solidFill>
              </a:rPr>
              <a:t>the change in perspective in interpreting issues or phenomena, i.e. the </a:t>
            </a:r>
            <a:r>
              <a:rPr lang="en-GB" sz="2000" b="1" dirty="0" smtClean="0">
                <a:solidFill>
                  <a:srgbClr val="0B5395"/>
                </a:solidFill>
              </a:rPr>
              <a:t>systems thinking paradigm</a:t>
            </a:r>
            <a:endParaRPr lang="it-IT" sz="2000" b="1" dirty="0" smtClean="0">
              <a:solidFill>
                <a:srgbClr val="0B5395"/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Italian definition of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“cultural goods”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2349500"/>
            <a:ext cx="8229600" cy="415131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2700" b="1" i="1" dirty="0" smtClean="0">
              <a:solidFill>
                <a:srgbClr val="0B5395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700" b="1" i="1" dirty="0" smtClean="0">
                <a:solidFill>
                  <a:srgbClr val="0B5395"/>
                </a:solidFill>
              </a:rPr>
              <a:t>“any testimony imbued with the values of civilization”</a:t>
            </a:r>
            <a:endParaRPr lang="en-US" sz="2700" dirty="0" smtClean="0">
              <a:solidFill>
                <a:srgbClr val="0B5395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2700" dirty="0" smtClean="0">
              <a:solidFill>
                <a:srgbClr val="0B5395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700" dirty="0" smtClean="0">
                <a:solidFill>
                  <a:srgbClr val="0B5395"/>
                </a:solidFill>
              </a:rPr>
              <a:t>This definition conflicts in </a:t>
            </a:r>
            <a:r>
              <a:rPr lang="en-US" sz="2700" b="1" dirty="0" smtClean="0">
                <a:solidFill>
                  <a:srgbClr val="0B5395"/>
                </a:solidFill>
              </a:rPr>
              <a:t>every respect with the</a:t>
            </a:r>
            <a:r>
              <a:rPr lang="en-US" sz="2700" dirty="0" smtClean="0">
                <a:solidFill>
                  <a:srgbClr val="0B5395"/>
                </a:solidFill>
              </a:rPr>
              <a:t> traditional humanistic approach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2700" dirty="0" smtClean="0">
              <a:solidFill>
                <a:srgbClr val="0B5395"/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428596" y="44291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B5395"/>
                </a:solidFill>
              </a:rPr>
              <a:t>Two contrasting perspectives coexist</a:t>
            </a:r>
            <a:endParaRPr lang="it-IT" sz="3200" dirty="0" smtClean="0">
              <a:solidFill>
                <a:srgbClr val="0B5395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57158" y="5752176"/>
          <a:ext cx="8429684" cy="605782"/>
        </p:xfrm>
        <a:graphic>
          <a:graphicData uri="http://schemas.openxmlformats.org/drawingml/2006/table">
            <a:tbl>
              <a:tblPr/>
              <a:tblGrid>
                <a:gridCol w="4110314"/>
                <a:gridCol w="4319370"/>
              </a:tblGrid>
              <a:tr h="605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Idealistic-aesthetic</a:t>
                      </a:r>
                      <a:endParaRPr lang="it-IT" sz="1800" b="1" dirty="0">
                        <a:solidFill>
                          <a:srgbClr val="000000"/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991485" algn="l"/>
                        </a:tabLst>
                      </a:pPr>
                      <a:r>
                        <a:rPr lang="en-GB" sz="24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Anthropological</a:t>
                      </a:r>
                      <a:endParaRPr lang="it-IT" sz="1600" b="1" dirty="0">
                        <a:solidFill>
                          <a:srgbClr val="000000"/>
                        </a:solidFill>
                        <a:latin typeface="CaslonOldFace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7" name="Saetta 6"/>
          <p:cNvSpPr/>
          <p:nvPr/>
        </p:nvSpPr>
        <p:spPr>
          <a:xfrm flipH="1">
            <a:off x="3916088" y="5286388"/>
            <a:ext cx="1143008" cy="1643074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3100" b="1" i="1" dirty="0" smtClean="0">
                <a:solidFill>
                  <a:srgbClr val="0B5395"/>
                </a:solidFill>
              </a:rPr>
              <a:t>The state of the art </a:t>
            </a:r>
            <a:br>
              <a:rPr lang="en-US" sz="3100" b="1" i="1" dirty="0" smtClean="0">
                <a:solidFill>
                  <a:srgbClr val="0B5395"/>
                </a:solidFill>
              </a:rPr>
            </a:br>
            <a:r>
              <a:rPr lang="en-US" sz="3100" b="1" i="1" dirty="0" smtClean="0">
                <a:solidFill>
                  <a:srgbClr val="0B5395"/>
                </a:solidFill>
              </a:rPr>
              <a:t>in Cultural Heritage Management (CHM)</a:t>
            </a:r>
            <a:br>
              <a:rPr lang="en-US" sz="3100" b="1" i="1" dirty="0" smtClean="0">
                <a:solidFill>
                  <a:srgbClr val="0B5395"/>
                </a:solidFill>
              </a:rPr>
            </a:br>
            <a:r>
              <a:rPr lang="en-US" sz="3100" b="1" i="1" smtClean="0">
                <a:solidFill>
                  <a:srgbClr val="0B5395"/>
                </a:solidFill>
              </a:rPr>
              <a:t>in Italy</a:t>
            </a:r>
            <a:endParaRPr lang="it-IT" sz="3100" b="1" i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288" y="1773238"/>
            <a:ext cx="8229600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2200" i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B5395"/>
                </a:solidFill>
              </a:rPr>
              <a:t>Government, managers, cultural operators and even citizens consider  cultural heritage as a “</a:t>
            </a:r>
            <a:r>
              <a:rPr lang="en-US" sz="2000" b="1" i="1" dirty="0" smtClean="0">
                <a:solidFill>
                  <a:srgbClr val="0B5395"/>
                </a:solidFill>
              </a:rPr>
              <a:t>collection of goods” </a:t>
            </a:r>
            <a:r>
              <a:rPr lang="en-US" sz="2000" i="1" dirty="0" smtClean="0">
                <a:solidFill>
                  <a:srgbClr val="0B5395"/>
                </a:solidFill>
              </a:rPr>
              <a:t>mainly to </a:t>
            </a:r>
            <a:r>
              <a:rPr lang="en-US" sz="2000" b="1" i="1" dirty="0" smtClean="0">
                <a:solidFill>
                  <a:srgbClr val="0B5395"/>
                </a:solidFill>
              </a:rPr>
              <a:t>conserve</a:t>
            </a:r>
            <a:r>
              <a:rPr lang="en-US" sz="2000" i="1" dirty="0" smtClean="0">
                <a:solidFill>
                  <a:srgbClr val="0B5395"/>
                </a:solidFill>
              </a:rPr>
              <a:t> and </a:t>
            </a:r>
            <a:r>
              <a:rPr lang="en-US" sz="2000" b="1" i="1" dirty="0" smtClean="0">
                <a:solidFill>
                  <a:srgbClr val="0B5395"/>
                </a:solidFill>
              </a:rPr>
              <a:t>protect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i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0B5395"/>
                </a:solidFill>
              </a:rPr>
              <a:t>Management</a:t>
            </a:r>
            <a:r>
              <a:rPr lang="en-US" sz="2000" b="1" i="1" dirty="0" smtClean="0">
                <a:solidFill>
                  <a:srgbClr val="0B5395"/>
                </a:solidFill>
              </a:rPr>
              <a:t> </a:t>
            </a:r>
            <a:r>
              <a:rPr lang="en-US" sz="2000" i="1" dirty="0" smtClean="0">
                <a:solidFill>
                  <a:srgbClr val="0B5395"/>
                </a:solidFill>
              </a:rPr>
              <a:t>approaches</a:t>
            </a:r>
            <a:r>
              <a:rPr lang="en-US" sz="2000" b="1" i="1" dirty="0" smtClean="0">
                <a:solidFill>
                  <a:srgbClr val="0B5395"/>
                </a:solidFill>
              </a:rPr>
              <a:t> </a:t>
            </a:r>
            <a:r>
              <a:rPr lang="en-US" sz="2000" i="1" dirty="0" smtClean="0">
                <a:solidFill>
                  <a:srgbClr val="0B5395"/>
                </a:solidFill>
              </a:rPr>
              <a:t>focus principally on </a:t>
            </a:r>
            <a:r>
              <a:rPr lang="en-US" sz="2000" b="1" i="1" dirty="0" smtClean="0">
                <a:solidFill>
                  <a:srgbClr val="0B5395"/>
                </a:solidFill>
              </a:rPr>
              <a:t>technical scientific conservation activities</a:t>
            </a:r>
            <a:r>
              <a:rPr lang="en-US" sz="2000" i="1" dirty="0" smtClean="0">
                <a:solidFill>
                  <a:srgbClr val="0B5395"/>
                </a:solidFill>
              </a:rPr>
              <a:t>, which however, are far </a:t>
            </a:r>
            <a:r>
              <a:rPr lang="en-US" sz="2100" i="1" dirty="0" smtClean="0">
                <a:solidFill>
                  <a:schemeClr val="tx2"/>
                </a:solidFill>
              </a:rPr>
              <a:t>too costly to cover  all cultural goods</a:t>
            </a:r>
            <a:endParaRPr lang="en-US" sz="2200" i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i="1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i="1" dirty="0" smtClean="0">
                <a:solidFill>
                  <a:srgbClr val="0B5395"/>
                </a:solidFill>
              </a:rPr>
              <a:t>Italian cultural goods </a:t>
            </a:r>
            <a:r>
              <a:rPr lang="en-US" sz="2200" b="1" i="1" dirty="0" smtClean="0">
                <a:solidFill>
                  <a:srgbClr val="0B5395"/>
                </a:solidFill>
              </a:rPr>
              <a:t>do not attract enough demand </a:t>
            </a:r>
            <a:r>
              <a:rPr lang="en-US" sz="2200" i="1" dirty="0" smtClean="0">
                <a:solidFill>
                  <a:srgbClr val="0B5395"/>
                </a:solidFill>
              </a:rPr>
              <a:t>to generate profits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i="1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i="1" dirty="0" smtClean="0">
                <a:solidFill>
                  <a:srgbClr val="0B5395"/>
                </a:solidFill>
              </a:rPr>
              <a:t>The huge </a:t>
            </a:r>
            <a:r>
              <a:rPr lang="en-US" sz="2200" b="1" i="1" dirty="0" smtClean="0">
                <a:solidFill>
                  <a:srgbClr val="0B5395"/>
                </a:solidFill>
              </a:rPr>
              <a:t>potential value </a:t>
            </a:r>
            <a:r>
              <a:rPr lang="en-US" sz="2200" i="1" dirty="0" smtClean="0">
                <a:solidFill>
                  <a:srgbClr val="0B5395"/>
                </a:solidFill>
              </a:rPr>
              <a:t>of the cultural heritage is just “</a:t>
            </a:r>
            <a:r>
              <a:rPr lang="en-US" sz="2200" b="1" i="1" dirty="0" smtClean="0">
                <a:solidFill>
                  <a:srgbClr val="0B5395"/>
                </a:solidFill>
              </a:rPr>
              <a:t>presumed”</a:t>
            </a:r>
            <a:endParaRPr lang="it-IT" sz="2200" i="1" dirty="0" smtClean="0">
              <a:solidFill>
                <a:srgbClr val="0B5395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i="1" dirty="0" smtClean="0">
                <a:solidFill>
                  <a:srgbClr val="0B5395"/>
                </a:solidFill>
              </a:rPr>
              <a:t>Cultural goods necessarily have to be considered “</a:t>
            </a:r>
            <a:r>
              <a:rPr lang="en-US" sz="2200" b="1" i="1" dirty="0" smtClean="0">
                <a:solidFill>
                  <a:srgbClr val="0B5395"/>
                </a:solidFill>
              </a:rPr>
              <a:t>merit goods</a:t>
            </a:r>
            <a:r>
              <a:rPr lang="en-US" sz="2200" i="1" dirty="0" smtClean="0">
                <a:solidFill>
                  <a:srgbClr val="0B5395"/>
                </a:solidFill>
              </a:rPr>
              <a:t>” for their survival</a:t>
            </a:r>
            <a:endParaRPr lang="it-IT" sz="2200" i="1" dirty="0" smtClean="0">
              <a:solidFill>
                <a:srgbClr val="0B5395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3900" smtClean="0">
                <a:solidFill>
                  <a:srgbClr val="0B5395"/>
                </a:solidFill>
              </a:rPr>
              <a:t>The main governance </a:t>
            </a:r>
            <a:r>
              <a:rPr lang="en-GB" sz="3900" smtClean="0">
                <a:solidFill>
                  <a:schemeClr val="tx2"/>
                </a:solidFill>
              </a:rPr>
              <a:t>issues </a:t>
            </a:r>
            <a:endParaRPr lang="it-IT" sz="3900" smtClean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2200" dirty="0" smtClean="0">
                <a:solidFill>
                  <a:srgbClr val="0B5395"/>
                </a:solidFill>
              </a:rPr>
              <a:t>the </a:t>
            </a:r>
            <a:r>
              <a:rPr lang="en-GB" sz="2200" b="1" i="1" dirty="0" smtClean="0">
                <a:solidFill>
                  <a:srgbClr val="C00000"/>
                </a:solidFill>
              </a:rPr>
              <a:t>conservation</a:t>
            </a:r>
            <a:r>
              <a:rPr lang="en-GB" sz="2200" b="1" i="1" dirty="0" smtClean="0">
                <a:solidFill>
                  <a:srgbClr val="0B5395"/>
                </a:solidFill>
              </a:rPr>
              <a:t> </a:t>
            </a:r>
            <a:r>
              <a:rPr lang="en-GB" sz="2200" dirty="0" smtClean="0">
                <a:solidFill>
                  <a:srgbClr val="0B5395"/>
                </a:solidFill>
              </a:rPr>
              <a:t>of the cultural heritage, that is prevalently of a </a:t>
            </a:r>
            <a:r>
              <a:rPr lang="en-GB" sz="2200" i="1" dirty="0" smtClean="0">
                <a:solidFill>
                  <a:srgbClr val="0B5395"/>
                </a:solidFill>
              </a:rPr>
              <a:t>technical-scientific kind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2200" dirty="0" smtClean="0">
                <a:solidFill>
                  <a:srgbClr val="0B5395"/>
                </a:solidFill>
              </a:rPr>
              <a:t>the </a:t>
            </a:r>
            <a:r>
              <a:rPr lang="en-GB" sz="2200" b="1" i="1" dirty="0" smtClean="0">
                <a:solidFill>
                  <a:schemeClr val="accent5">
                    <a:lumMod val="50000"/>
                  </a:schemeClr>
                </a:solidFill>
              </a:rPr>
              <a:t>protection </a:t>
            </a:r>
            <a:r>
              <a:rPr lang="en-GB" sz="2200" dirty="0" smtClean="0">
                <a:solidFill>
                  <a:srgbClr val="0B5395"/>
                </a:solidFill>
              </a:rPr>
              <a:t>of the cultural heritage, that is  prevalently</a:t>
            </a:r>
            <a:r>
              <a:rPr lang="en-GB" sz="2200" i="1" dirty="0" smtClean="0">
                <a:solidFill>
                  <a:srgbClr val="0B5395"/>
                </a:solidFill>
              </a:rPr>
              <a:t> of a juridical </a:t>
            </a:r>
            <a:r>
              <a:rPr lang="en-GB" sz="2200" dirty="0" smtClean="0">
                <a:solidFill>
                  <a:srgbClr val="0B5395"/>
                </a:solidFill>
              </a:rPr>
              <a:t>nature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2200" dirty="0" smtClean="0">
                <a:solidFill>
                  <a:srgbClr val="0B5395"/>
                </a:solidFill>
              </a:rPr>
              <a:t>the </a:t>
            </a:r>
            <a:r>
              <a:rPr lang="en-GB" sz="2200" b="1" i="1" dirty="0" smtClean="0">
                <a:solidFill>
                  <a:srgbClr val="002060"/>
                </a:solidFill>
              </a:rPr>
              <a:t>enhancement </a:t>
            </a:r>
            <a:r>
              <a:rPr lang="en-GB" sz="2200" dirty="0" smtClean="0">
                <a:solidFill>
                  <a:srgbClr val="0B5395"/>
                </a:solidFill>
              </a:rPr>
              <a:t>of the cultural heritage, that is of an evident </a:t>
            </a:r>
            <a:r>
              <a:rPr lang="en-GB" sz="2200" i="1" dirty="0" smtClean="0">
                <a:solidFill>
                  <a:srgbClr val="0B5395"/>
                </a:solidFill>
              </a:rPr>
              <a:t>multi-disciplinary </a:t>
            </a:r>
            <a:r>
              <a:rPr lang="en-GB" sz="2200" dirty="0" smtClean="0">
                <a:solidFill>
                  <a:srgbClr val="0B5395"/>
                </a:solidFill>
              </a:rPr>
              <a:t>nature</a:t>
            </a:r>
            <a:endParaRPr lang="it-IT" sz="2200" dirty="0" smtClean="0">
              <a:solidFill>
                <a:srgbClr val="0B5395"/>
              </a:solidFill>
            </a:endParaRPr>
          </a:p>
        </p:txBody>
      </p:sp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22675"/>
            <a:ext cx="74882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85813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smtClean="0">
                <a:solidFill>
                  <a:srgbClr val="0B5395"/>
                </a:solidFill>
              </a:rPr>
              <a:t>Business Scholars </a:t>
            </a:r>
            <a:br>
              <a:rPr lang="en-GB" sz="4000" b="1" smtClean="0">
                <a:solidFill>
                  <a:srgbClr val="0B5395"/>
                </a:solidFill>
              </a:rPr>
            </a:br>
            <a:r>
              <a:rPr lang="en-GB" sz="4000" b="1" smtClean="0">
                <a:solidFill>
                  <a:srgbClr val="0B5395"/>
                </a:solidFill>
              </a:rPr>
              <a:t>and their contribution to CHM</a:t>
            </a:r>
            <a:endParaRPr lang="it-IT" sz="4000" b="1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288" y="1917700"/>
            <a:ext cx="8374062" cy="446405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B5395"/>
                </a:solidFill>
              </a:rPr>
              <a:t>To date, the main contribution to CHM on the part of business scholars  –  tending to consider cultural goods as “products to sell” – has been, essentially, the application of </a:t>
            </a:r>
            <a:r>
              <a:rPr lang="en-GB" sz="2400" b="1" dirty="0" smtClean="0">
                <a:solidFill>
                  <a:srgbClr val="0B5395"/>
                </a:solidFill>
              </a:rPr>
              <a:t>marketing techniques</a:t>
            </a:r>
          </a:p>
          <a:p>
            <a:endParaRPr lang="it-IT" sz="2400" dirty="0" smtClean="0">
              <a:solidFill>
                <a:srgbClr val="0B5395"/>
              </a:solidFill>
            </a:endParaRPr>
          </a:p>
          <a:p>
            <a:r>
              <a:rPr lang="en-US" sz="2400" dirty="0" smtClean="0">
                <a:solidFill>
                  <a:srgbClr val="0B5395"/>
                </a:solidFill>
              </a:rPr>
              <a:t>However, used as they are to dealing with complex phenomena, they should </a:t>
            </a:r>
            <a:r>
              <a:rPr lang="en-US" sz="2400" b="1" dirty="0" smtClean="0">
                <a:solidFill>
                  <a:srgbClr val="0B5395"/>
                </a:solidFill>
              </a:rPr>
              <a:t>go beyond the reductionist (technical) approach </a:t>
            </a:r>
            <a:r>
              <a:rPr lang="en-US" sz="2400" dirty="0" smtClean="0">
                <a:solidFill>
                  <a:srgbClr val="0B5395"/>
                </a:solidFill>
              </a:rPr>
              <a:t>to embrace a </a:t>
            </a:r>
            <a:r>
              <a:rPr lang="en-US" sz="2400" b="1" dirty="0" smtClean="0">
                <a:solidFill>
                  <a:srgbClr val="0B5395"/>
                </a:solidFill>
              </a:rPr>
              <a:t>unitary inter-disciplinary view </a:t>
            </a:r>
            <a:r>
              <a:rPr lang="en-US" sz="2400" dirty="0" smtClean="0">
                <a:solidFill>
                  <a:srgbClr val="0B5395"/>
                </a:solidFill>
              </a:rPr>
              <a:t>in line with </a:t>
            </a:r>
            <a:r>
              <a:rPr lang="en-US" sz="2400" b="1" dirty="0" smtClean="0">
                <a:solidFill>
                  <a:srgbClr val="0B5395"/>
                </a:solidFill>
              </a:rPr>
              <a:t>systems thinking, </a:t>
            </a:r>
            <a:r>
              <a:rPr lang="en-US" sz="2400" dirty="0" smtClean="0">
                <a:solidFill>
                  <a:srgbClr val="0B5395"/>
                </a:solidFill>
              </a:rPr>
              <a:t>helping government, managers and operators to interpret</a:t>
            </a:r>
            <a:r>
              <a:rPr lang="en-US" sz="2400" b="1" dirty="0" smtClean="0">
                <a:solidFill>
                  <a:srgbClr val="0B5395"/>
                </a:solidFill>
              </a:rPr>
              <a:t> CHM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B5395"/>
                </a:solidFill>
              </a:rPr>
              <a:t>	</a:t>
            </a:r>
            <a:r>
              <a:rPr lang="en-US" sz="2400" dirty="0" smtClean="0">
                <a:solidFill>
                  <a:srgbClr val="0B5395"/>
                </a:solidFill>
              </a:rPr>
              <a:t>through </a:t>
            </a:r>
            <a:r>
              <a:rPr lang="en-US" sz="2400" b="1" dirty="0" smtClean="0">
                <a:solidFill>
                  <a:srgbClr val="0B5395"/>
                </a:solidFill>
              </a:rPr>
              <a:t>“a systems lens” </a:t>
            </a:r>
            <a:endParaRPr lang="it-IT" sz="2400" dirty="0" smtClean="0">
              <a:solidFill>
                <a:srgbClr val="0B5395"/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B5395"/>
                </a:solidFill>
              </a:rPr>
              <a:t>A unitary inter-disciplinary view: </a:t>
            </a:r>
            <a:r>
              <a:rPr lang="en-GB" sz="4000" b="1" smtClean="0">
                <a:solidFill>
                  <a:srgbClr val="0B5395"/>
                </a:solidFill>
              </a:rPr>
              <a:t/>
            </a:r>
            <a:br>
              <a:rPr lang="en-GB" sz="4000" b="1" smtClean="0">
                <a:solidFill>
                  <a:srgbClr val="0B5395"/>
                </a:solidFill>
              </a:rPr>
            </a:br>
            <a:r>
              <a:rPr lang="en-GB" sz="4000" b="1" smtClean="0">
                <a:solidFill>
                  <a:srgbClr val="0B5395"/>
                </a:solidFill>
              </a:rPr>
              <a:t>our contribution to CHM</a:t>
            </a:r>
            <a:endParaRPr lang="it-IT" sz="4000" b="1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285720" y="2285992"/>
            <a:ext cx="4800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Service-Dominant Logic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(S-DL)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as a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general theory of interaction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useful to a radical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rethinking of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logics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CHM;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B5395"/>
                </a:solidFill>
                <a:latin typeface="Calibri" pitchFamily="34" charset="0"/>
              </a:rPr>
              <a:t>the </a:t>
            </a:r>
            <a:r>
              <a:rPr lang="en-US" sz="2000" b="1" i="1" dirty="0" smtClean="0">
                <a:solidFill>
                  <a:srgbClr val="0B5395"/>
                </a:solidFill>
                <a:latin typeface="Calibri" pitchFamily="34" charset="0"/>
              </a:rPr>
              <a:t>Viable Systems Approach</a:t>
            </a:r>
            <a:r>
              <a:rPr lang="en-US" sz="2000" b="1" dirty="0" smtClean="0">
                <a:solidFill>
                  <a:srgbClr val="0B5395"/>
                </a:solidFill>
                <a:latin typeface="Calibri" pitchFamily="34" charset="0"/>
              </a:rPr>
              <a:t> (</a:t>
            </a:r>
            <a:r>
              <a:rPr lang="en-US" sz="2000" b="1" i="1" dirty="0" smtClean="0">
                <a:solidFill>
                  <a:srgbClr val="0B5395"/>
                </a:solidFill>
                <a:latin typeface="Calibri" pitchFamily="34" charset="0"/>
              </a:rPr>
              <a:t>VSA</a:t>
            </a:r>
            <a:r>
              <a:rPr lang="en-US" sz="2000" dirty="0" smtClean="0">
                <a:solidFill>
                  <a:srgbClr val="0B5395"/>
                </a:solidFill>
                <a:latin typeface="Calibri" pitchFamily="34" charset="0"/>
              </a:rPr>
              <a:t>), as a general </a:t>
            </a:r>
            <a:r>
              <a:rPr lang="en-US" sz="2000" i="1" dirty="0" smtClean="0">
                <a:solidFill>
                  <a:srgbClr val="0B5395"/>
                </a:solidFill>
                <a:latin typeface="Calibri" pitchFamily="34" charset="0"/>
              </a:rPr>
              <a:t>framework of reference</a:t>
            </a:r>
            <a:r>
              <a:rPr lang="en-US" sz="2000" dirty="0" smtClean="0">
                <a:solidFill>
                  <a:srgbClr val="0B5395"/>
                </a:solidFill>
                <a:latin typeface="Calibri" pitchFamily="34" charset="0"/>
              </a:rPr>
              <a:t> for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interpretation and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governance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of the cultural heritage;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Many-to-many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as a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network relational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approach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useful to involve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numerous stakeholders interested in cultural heritage governance and management;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Service Science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(SS)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as a (unitary)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corpus of inter-disciplinary knowledge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331913" y="1571612"/>
            <a:ext cx="65436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0B5395"/>
                </a:solidFill>
              </a:rPr>
              <a:t>We propose an </a:t>
            </a:r>
            <a:r>
              <a:rPr lang="en-US" b="1" dirty="0" smtClean="0">
                <a:solidFill>
                  <a:srgbClr val="0B5395"/>
                </a:solidFill>
              </a:rPr>
              <a:t>integrated perspective</a:t>
            </a:r>
            <a:r>
              <a:rPr lang="en-US" dirty="0">
                <a:solidFill>
                  <a:srgbClr val="0B5395"/>
                </a:solidFill>
              </a:rPr>
              <a:t>, based on the converging ideas of Scholars of different disciplinary fields: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286512" y="5357826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Source: Barile,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., 2010.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929190" y="2643182"/>
            <a:ext cx="4236819" cy="2746375"/>
            <a:chOff x="5135595" y="3059113"/>
            <a:chExt cx="4236819" cy="2746375"/>
          </a:xfrm>
        </p:grpSpPr>
        <p:pic>
          <p:nvPicPr>
            <p:cNvPr id="86022" name="Immagine 2" descr="Immagin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35595" y="3059113"/>
              <a:ext cx="4008437" cy="274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729340" y="4200750"/>
              <a:ext cx="1643074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it-IT" b="1" i="1" dirty="0" smtClean="0">
                  <a:solidFill>
                    <a:schemeClr val="accent1">
                      <a:lumMod val="50000"/>
                    </a:schemeClr>
                  </a:solidFill>
                </a:rPr>
                <a:t>&amp; </a:t>
              </a:r>
              <a:r>
                <a:rPr lang="it-IT" sz="2400" b="1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M-</a:t>
              </a:r>
              <a:r>
                <a:rPr lang="it-IT" sz="2000" b="1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to</a:t>
              </a:r>
              <a:r>
                <a:rPr lang="it-IT" sz="2400" b="1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-M</a:t>
              </a:r>
              <a:endParaRPr lang="en-GB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B5395"/>
                </a:solidFill>
              </a:rPr>
              <a:t>Our</a:t>
            </a:r>
            <a:r>
              <a:rPr lang="it-IT" b="1" dirty="0" smtClean="0">
                <a:solidFill>
                  <a:srgbClr val="0B5395"/>
                </a:solidFill>
              </a:rPr>
              <a:t> </a:t>
            </a:r>
            <a:r>
              <a:rPr lang="it-IT" b="1" dirty="0" err="1" smtClean="0">
                <a:solidFill>
                  <a:srgbClr val="0B5395"/>
                </a:solidFill>
              </a:rPr>
              <a:t>two-tier</a:t>
            </a:r>
            <a:r>
              <a:rPr lang="it-IT" b="1" dirty="0" smtClean="0">
                <a:solidFill>
                  <a:srgbClr val="0B5395"/>
                </a:solidFill>
              </a:rPr>
              <a:t> </a:t>
            </a:r>
            <a:r>
              <a:rPr lang="it-IT" b="1" dirty="0" err="1" smtClean="0">
                <a:solidFill>
                  <a:srgbClr val="0B5395"/>
                </a:solidFill>
              </a:rPr>
              <a:t>research</a:t>
            </a:r>
            <a:r>
              <a:rPr lang="it-IT" b="1" dirty="0" smtClean="0">
                <a:solidFill>
                  <a:srgbClr val="0B5395"/>
                </a:solidFill>
              </a:rPr>
              <a:t> </a:t>
            </a:r>
            <a:r>
              <a:rPr lang="it-IT" b="1" dirty="0" err="1" smtClean="0">
                <a:solidFill>
                  <a:srgbClr val="0B5395"/>
                </a:solidFill>
              </a:rPr>
              <a:t>proposal</a:t>
            </a:r>
            <a:endParaRPr lang="it-IT" b="1" dirty="0" smtClean="0">
              <a:solidFill>
                <a:srgbClr val="0B539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/>
          </a:bodyPr>
          <a:lstStyle/>
          <a:p>
            <a:pPr marL="625475" indent="-260350">
              <a:lnSpc>
                <a:spcPct val="80000"/>
              </a:lnSpc>
              <a:buFont typeface="Arial" charset="0"/>
              <a:buNone/>
            </a:pPr>
            <a:r>
              <a:rPr lang="en-US" sz="2500" b="1" dirty="0" smtClean="0">
                <a:solidFill>
                  <a:srgbClr val="0B5395"/>
                </a:solidFill>
              </a:rPr>
              <a:t>1. Method: </a:t>
            </a:r>
          </a:p>
          <a:p>
            <a:pPr marL="625475" indent="-260350">
              <a:lnSpc>
                <a:spcPct val="80000"/>
              </a:lnSpc>
              <a:buFont typeface="Arial" charset="0"/>
              <a:buNone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to show how an integration of the (</a:t>
            </a:r>
            <a:r>
              <a:rPr lang="en-US" sz="2500" i="1" dirty="0" err="1" smtClean="0">
                <a:solidFill>
                  <a:schemeClr val="accent1">
                    <a:lumMod val="75000"/>
                  </a:schemeClr>
                </a:solidFill>
              </a:rPr>
              <a:t>vSa</a:t>
            </a:r>
            <a:r>
              <a:rPr lang="en-US" sz="25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, NT, S-DL, and SS frameworks can contribute to co-creating knowledge in the field of Service Science</a:t>
            </a:r>
            <a:endParaRPr lang="it-IT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5475" indent="-260350">
              <a:lnSpc>
                <a:spcPct val="80000"/>
              </a:lnSpc>
              <a:buFont typeface="Arial" charset="0"/>
              <a:buNone/>
            </a:pPr>
            <a:endParaRPr lang="en-US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5475" indent="-260350">
              <a:lnSpc>
                <a:spcPct val="80000"/>
              </a:lnSpc>
              <a:buFont typeface="Arial" charset="0"/>
              <a:buNone/>
            </a:pP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2. Context:</a:t>
            </a:r>
          </a:p>
          <a:p>
            <a:pPr marL="625475" indent="-260350">
              <a:lnSpc>
                <a:spcPct val="80000"/>
              </a:lnSpc>
              <a:buFont typeface="Arial" charset="0"/>
              <a:buNone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to highlight how the CHM approach in place in Italy:</a:t>
            </a:r>
          </a:p>
          <a:p>
            <a:pPr marL="625475" indent="-260350">
              <a:lnSpc>
                <a:spcPct val="80000"/>
              </a:lnSpc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suffers from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limits of a traditional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Goods-Dominant Logic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excessively focused on a technical-scientific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conservation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of cultural “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objects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” and </a:t>
            </a:r>
          </a:p>
          <a:p>
            <a:pPr marL="625475" indent="-260350">
              <a:lnSpc>
                <a:spcPct val="80000"/>
              </a:lnSpc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can benefit from the opportunities of a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new vision of cultural heritage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where its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multi-dimensional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multi-stakeholder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multi-disciplinary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nature clearly emerges.</a:t>
            </a:r>
            <a:endParaRPr lang="it-IT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429375" y="6492875"/>
            <a:ext cx="2714625" cy="365125"/>
          </a:xfrm>
        </p:spPr>
        <p:txBody>
          <a:bodyPr/>
          <a:lstStyle>
            <a:lvl1pPr algn="l">
              <a:defRPr b="1" i="1"/>
            </a:lvl1pPr>
          </a:lstStyle>
          <a:p>
            <a:pPr>
              <a:defRPr/>
            </a:pP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Barile S.,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Montella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M., and </a:t>
            </a:r>
            <a:r>
              <a:rPr lang="it-IT" i="0" dirty="0" err="1" smtClean="0">
                <a:solidFill>
                  <a:schemeClr val="accent1">
                    <a:lumMod val="50000"/>
                  </a:schemeClr>
                </a:solidFill>
              </a:rPr>
              <a:t>Saviano</a:t>
            </a:r>
            <a:r>
              <a:rPr lang="it-IT" i="0" dirty="0" smtClean="0">
                <a:solidFill>
                  <a:schemeClr val="accent1">
                    <a:lumMod val="50000"/>
                  </a:schemeClr>
                </a:solidFill>
              </a:rPr>
              <a:t> M.</a:t>
            </a:r>
            <a:endParaRPr lang="it-IT" i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2591</Words>
  <Application>Microsoft Office PowerPoint</Application>
  <PresentationFormat>Presentazione su schermo (4:3)</PresentationFormat>
  <Paragraphs>257</Paragraphs>
  <Slides>29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The Enhancement, Value and Viability of Cultural Heritage. Towards a Service-Based Systems Approach</vt:lpstr>
      <vt:lpstr>Agenda</vt:lpstr>
      <vt:lpstr>Cultural goods: a cutting edge issue in the Italian political, economic and institutional debate</vt:lpstr>
      <vt:lpstr>The Italian definition of  “cultural goods”</vt:lpstr>
      <vt:lpstr>The state of the art  in Cultural Heritage Management (CHM) in Italy</vt:lpstr>
      <vt:lpstr>The main governance issues </vt:lpstr>
      <vt:lpstr>Business Scholars  and their contribution to CHM</vt:lpstr>
      <vt:lpstr>A unitary inter-disciplinary view:  our contribution to CHM</vt:lpstr>
      <vt:lpstr>Our two-tier research proposal</vt:lpstr>
      <vt:lpstr>The (VSA) as framework of reference </vt:lpstr>
      <vt:lpstr>The S-Dl as theory of interaction </vt:lpstr>
      <vt:lpstr>The Many-to-many  as network relational approach  </vt:lpstr>
      <vt:lpstr>The SSME as a corpus  of inter-disciplinary knowledge </vt:lpstr>
      <vt:lpstr>Findings</vt:lpstr>
      <vt:lpstr>1. Towards an innovative vision of cultural heritage and cultural value</vt:lpstr>
      <vt:lpstr>“New” insights  from our “knowledge heritage”</vt:lpstr>
      <vt:lpstr>The Aristotle’s heritage</vt:lpstr>
      <vt:lpstr>The Aristotle’s heritage</vt:lpstr>
      <vt:lpstr>2. Towards an innovative  service-based systems perspective through the “Goods-Product-Service” Matrix of  cultural heritage</vt:lpstr>
      <vt:lpstr>The GPS Matrix  of the cultural heritage</vt:lpstr>
      <vt:lpstr>3. Towards a new triple target of sustainable viability for cultural heritage</vt:lpstr>
      <vt:lpstr>4. Towards a new Many-to-many network approach for the governance of cultural heritage</vt:lpstr>
      <vt:lpstr>The Cultural Heritage Territorial System</vt:lpstr>
      <vt:lpstr>Concluding remarks</vt:lpstr>
      <vt:lpstr>A call for Business Scholars</vt:lpstr>
      <vt:lpstr>Do Enjoy Our Cultural Heritage!! </vt:lpstr>
      <vt:lpstr>The intangible cultural heritage</vt:lpstr>
      <vt:lpstr>Contrasting perspectives</vt:lpstr>
      <vt:lpstr>The World Heritage List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saviano</dc:creator>
  <cp:lastModifiedBy>saviano</cp:lastModifiedBy>
  <cp:revision>304</cp:revision>
  <dcterms:created xsi:type="dcterms:W3CDTF">2011-06-03T12:14:33Z</dcterms:created>
  <dcterms:modified xsi:type="dcterms:W3CDTF">2011-06-17T07:03:48Z</dcterms:modified>
</cp:coreProperties>
</file>